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7" r:id="rId2"/>
    <p:sldId id="256" r:id="rId3"/>
  </p:sldIdLst>
  <p:sldSz cx="28800425" cy="43200638"/>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userDrawn="1">
          <p15:clr>
            <a:srgbClr val="A4A3A4"/>
          </p15:clr>
        </p15:guide>
        <p15:guide id="2" pos="90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0D9"/>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40"/>
    <p:restoredTop sz="95934"/>
  </p:normalViewPr>
  <p:slideViewPr>
    <p:cSldViewPr snapToGrid="0" snapToObjects="1">
      <p:cViewPr>
        <p:scale>
          <a:sx n="20" d="100"/>
          <a:sy n="20" d="100"/>
        </p:scale>
        <p:origin x="1680" y="12"/>
      </p:cViewPr>
      <p:guideLst>
        <p:guide orient="horz" pos="13606"/>
        <p:guide pos="907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ndreea\Desktop\Lucrare%20dezv%20rurala\Baza%20de%20date%20dezv%20rural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ndreea\Desktop\Lucrare%20dezv%20rurala\Baza%20de%20date%20dezv%20rurala.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ndreea\Desktop\Lucrare%20dezv%20rurala\Baza%20de%20date%20dezv%20rurala.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Andreea\Desktop\Lucrare%20dezv%20rurala\Baza%20de%20date%20dezv%20rurala.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Andreea\Desktop\Lucrare%20dezv%20rurala\Baza%20de%20date%20dezv%20rurala.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Andreea\Desktop\Lucrare%20dezv%20rurala\Baza%20de%20date%20dezv%20rurala.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'venituri '!$C$4</c:f>
              <c:strCache>
                <c:ptCount val="1"/>
                <c:pt idx="0">
                  <c:v>Urban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'venituri '!$D$3:$H$3</c:f>
              <c:numCache>
                <c:formatCode>General</c:formatCode>
                <c:ptCount val="5"/>
                <c:pt idx="0">
                  <c:v>2020</c:v>
                </c:pt>
                <c:pt idx="1">
                  <c:v>2021</c:v>
                </c:pt>
                <c:pt idx="2">
                  <c:v>2022</c:v>
                </c:pt>
                <c:pt idx="3">
                  <c:v>2023</c:v>
                </c:pt>
                <c:pt idx="4">
                  <c:v>2024</c:v>
                </c:pt>
              </c:numCache>
            </c:numRef>
          </c:cat>
          <c:val>
            <c:numRef>
              <c:f>'venituri '!$D$4:$H$4</c:f>
              <c:numCache>
                <c:formatCode>#,##0</c:formatCode>
                <c:ptCount val="5"/>
                <c:pt idx="0">
                  <c:v>5978.12</c:v>
                </c:pt>
                <c:pt idx="1">
                  <c:v>6520.67</c:v>
                </c:pt>
                <c:pt idx="2">
                  <c:v>7226.76</c:v>
                </c:pt>
                <c:pt idx="3">
                  <c:v>7961.23</c:v>
                </c:pt>
                <c:pt idx="4">
                  <c:v>9206.77</c:v>
                </c:pt>
              </c:numCache>
            </c:numRef>
          </c:val>
          <c:extLst>
            <c:ext xmlns:c16="http://schemas.microsoft.com/office/drawing/2014/chart" uri="{C3380CC4-5D6E-409C-BE32-E72D297353CC}">
              <c16:uniqueId val="{00000000-EE39-4D7B-ACA7-A280F8DD4368}"/>
            </c:ext>
          </c:extLst>
        </c:ser>
        <c:ser>
          <c:idx val="1"/>
          <c:order val="1"/>
          <c:tx>
            <c:strRef>
              <c:f>'venituri '!$C$5</c:f>
              <c:strCache>
                <c:ptCount val="1"/>
                <c:pt idx="0">
                  <c:v>Rural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'venituri '!$D$3:$H$3</c:f>
              <c:numCache>
                <c:formatCode>General</c:formatCode>
                <c:ptCount val="5"/>
                <c:pt idx="0">
                  <c:v>2020</c:v>
                </c:pt>
                <c:pt idx="1">
                  <c:v>2021</c:v>
                </c:pt>
                <c:pt idx="2">
                  <c:v>2022</c:v>
                </c:pt>
                <c:pt idx="3">
                  <c:v>2023</c:v>
                </c:pt>
                <c:pt idx="4">
                  <c:v>2024</c:v>
                </c:pt>
              </c:numCache>
            </c:numRef>
          </c:cat>
          <c:val>
            <c:numRef>
              <c:f>'venituri '!$D$5:$H$5</c:f>
              <c:numCache>
                <c:formatCode>#,##0</c:formatCode>
                <c:ptCount val="5"/>
                <c:pt idx="0">
                  <c:v>4239.95</c:v>
                </c:pt>
                <c:pt idx="1">
                  <c:v>4607.13</c:v>
                </c:pt>
                <c:pt idx="2">
                  <c:v>5468.25</c:v>
                </c:pt>
                <c:pt idx="3">
                  <c:v>6182.13</c:v>
                </c:pt>
                <c:pt idx="4">
                  <c:v>7073.93</c:v>
                </c:pt>
              </c:numCache>
            </c:numRef>
          </c:val>
          <c:extLst>
            <c:ext xmlns:c16="http://schemas.microsoft.com/office/drawing/2014/chart" uri="{C3380CC4-5D6E-409C-BE32-E72D297353CC}">
              <c16:uniqueId val="{00000001-EE39-4D7B-ACA7-A280F8DD4368}"/>
            </c:ext>
          </c:extLst>
        </c:ser>
        <c:dLbls>
          <c:dLblPos val="ctr"/>
          <c:showLegendKey val="0"/>
          <c:showVal val="1"/>
          <c:showCatName val="0"/>
          <c:showSerName val="0"/>
          <c:showPercent val="0"/>
          <c:showBubbleSize val="0"/>
        </c:dLbls>
        <c:gapWidth val="150"/>
        <c:overlap val="100"/>
        <c:axId val="1646143200"/>
        <c:axId val="1646145120"/>
      </c:barChart>
      <c:catAx>
        <c:axId val="1646143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646145120"/>
        <c:crosses val="autoZero"/>
        <c:auto val="1"/>
        <c:lblAlgn val="ctr"/>
        <c:lblOffset val="100"/>
        <c:noMultiLvlLbl val="0"/>
      </c:catAx>
      <c:valAx>
        <c:axId val="16461451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6461432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cheltuieli!$D$4</c:f>
              <c:strCache>
                <c:ptCount val="1"/>
                <c:pt idx="0">
                  <c:v>Urban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cheltuieli!$E$3:$I$3</c:f>
              <c:numCache>
                <c:formatCode>General</c:formatCode>
                <c:ptCount val="5"/>
                <c:pt idx="0">
                  <c:v>2020</c:v>
                </c:pt>
                <c:pt idx="1">
                  <c:v>2021</c:v>
                </c:pt>
                <c:pt idx="2">
                  <c:v>2022</c:v>
                </c:pt>
                <c:pt idx="3">
                  <c:v>2023</c:v>
                </c:pt>
                <c:pt idx="4">
                  <c:v>2024</c:v>
                </c:pt>
              </c:numCache>
            </c:numRef>
          </c:cat>
          <c:val>
            <c:numRef>
              <c:f>cheltuieli!$E$4:$I$4</c:f>
              <c:numCache>
                <c:formatCode>#,##0</c:formatCode>
                <c:ptCount val="5"/>
                <c:pt idx="0">
                  <c:v>4950.4799999999996</c:v>
                </c:pt>
                <c:pt idx="1">
                  <c:v>5578.96</c:v>
                </c:pt>
                <c:pt idx="2">
                  <c:v>6226.3</c:v>
                </c:pt>
                <c:pt idx="3">
                  <c:v>6839.95</c:v>
                </c:pt>
                <c:pt idx="4">
                  <c:v>7740.02</c:v>
                </c:pt>
              </c:numCache>
            </c:numRef>
          </c:val>
          <c:extLst>
            <c:ext xmlns:c16="http://schemas.microsoft.com/office/drawing/2014/chart" uri="{C3380CC4-5D6E-409C-BE32-E72D297353CC}">
              <c16:uniqueId val="{00000000-7F22-4DB6-A74A-310C19ECF593}"/>
            </c:ext>
          </c:extLst>
        </c:ser>
        <c:ser>
          <c:idx val="1"/>
          <c:order val="1"/>
          <c:tx>
            <c:strRef>
              <c:f>cheltuieli!$D$5</c:f>
              <c:strCache>
                <c:ptCount val="1"/>
                <c:pt idx="0">
                  <c:v>Rural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cheltuieli!$E$3:$I$3</c:f>
              <c:numCache>
                <c:formatCode>General</c:formatCode>
                <c:ptCount val="5"/>
                <c:pt idx="0">
                  <c:v>2020</c:v>
                </c:pt>
                <c:pt idx="1">
                  <c:v>2021</c:v>
                </c:pt>
                <c:pt idx="2">
                  <c:v>2022</c:v>
                </c:pt>
                <c:pt idx="3">
                  <c:v>2023</c:v>
                </c:pt>
                <c:pt idx="4">
                  <c:v>2024</c:v>
                </c:pt>
              </c:numCache>
            </c:numRef>
          </c:cat>
          <c:val>
            <c:numRef>
              <c:f>cheltuieli!$E$5:$I$5</c:f>
              <c:numCache>
                <c:formatCode>#,##0</c:formatCode>
                <c:ptCount val="5"/>
                <c:pt idx="0">
                  <c:v>3630.17</c:v>
                </c:pt>
                <c:pt idx="1">
                  <c:v>3973.26</c:v>
                </c:pt>
                <c:pt idx="2">
                  <c:v>4806.95</c:v>
                </c:pt>
                <c:pt idx="3">
                  <c:v>5444.07</c:v>
                </c:pt>
                <c:pt idx="4">
                  <c:v>6084.28</c:v>
                </c:pt>
              </c:numCache>
            </c:numRef>
          </c:val>
          <c:extLst>
            <c:ext xmlns:c16="http://schemas.microsoft.com/office/drawing/2014/chart" uri="{C3380CC4-5D6E-409C-BE32-E72D297353CC}">
              <c16:uniqueId val="{00000001-7F22-4DB6-A74A-310C19ECF593}"/>
            </c:ext>
          </c:extLst>
        </c:ser>
        <c:dLbls>
          <c:dLblPos val="ctr"/>
          <c:showLegendKey val="0"/>
          <c:showVal val="1"/>
          <c:showCatName val="0"/>
          <c:showSerName val="0"/>
          <c:showPercent val="0"/>
          <c:showBubbleSize val="0"/>
        </c:dLbls>
        <c:gapWidth val="150"/>
        <c:overlap val="100"/>
        <c:axId val="1350841120"/>
        <c:axId val="1350837760"/>
      </c:barChart>
      <c:catAx>
        <c:axId val="1350841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350837760"/>
        <c:crosses val="autoZero"/>
        <c:auto val="1"/>
        <c:lblAlgn val="ctr"/>
        <c:lblOffset val="100"/>
        <c:noMultiLvlLbl val="0"/>
      </c:catAx>
      <c:valAx>
        <c:axId val="13508377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35084112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Foaie1!$C$4</c:f>
              <c:strCache>
                <c:ptCount val="1"/>
                <c:pt idx="0">
                  <c:v>Urban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Foaie1!$D$3:$H$3</c:f>
              <c:numCache>
                <c:formatCode>General</c:formatCode>
                <c:ptCount val="5"/>
                <c:pt idx="0">
                  <c:v>2020</c:v>
                </c:pt>
                <c:pt idx="1">
                  <c:v>2021</c:v>
                </c:pt>
                <c:pt idx="2">
                  <c:v>2022</c:v>
                </c:pt>
                <c:pt idx="3">
                  <c:v>2023</c:v>
                </c:pt>
                <c:pt idx="4">
                  <c:v>2024</c:v>
                </c:pt>
              </c:numCache>
            </c:numRef>
          </c:cat>
          <c:val>
            <c:numRef>
              <c:f>Foaie1!$D$4:$H$4</c:f>
              <c:numCache>
                <c:formatCode>General</c:formatCode>
                <c:ptCount val="5"/>
                <c:pt idx="0">
                  <c:v>53.4</c:v>
                </c:pt>
                <c:pt idx="1">
                  <c:v>53</c:v>
                </c:pt>
                <c:pt idx="2">
                  <c:v>53.7</c:v>
                </c:pt>
                <c:pt idx="3">
                  <c:v>52.4</c:v>
                </c:pt>
                <c:pt idx="4">
                  <c:v>53.8</c:v>
                </c:pt>
              </c:numCache>
            </c:numRef>
          </c:val>
          <c:extLst>
            <c:ext xmlns:c16="http://schemas.microsoft.com/office/drawing/2014/chart" uri="{C3380CC4-5D6E-409C-BE32-E72D297353CC}">
              <c16:uniqueId val="{00000000-125B-47F8-96BB-00A82BFF73DB}"/>
            </c:ext>
          </c:extLst>
        </c:ser>
        <c:ser>
          <c:idx val="1"/>
          <c:order val="1"/>
          <c:tx>
            <c:strRef>
              <c:f>Foaie1!$C$5</c:f>
              <c:strCache>
                <c:ptCount val="1"/>
                <c:pt idx="0">
                  <c:v>Rural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Foaie1!$D$3:$H$3</c:f>
              <c:numCache>
                <c:formatCode>General</c:formatCode>
                <c:ptCount val="5"/>
                <c:pt idx="0">
                  <c:v>2020</c:v>
                </c:pt>
                <c:pt idx="1">
                  <c:v>2021</c:v>
                </c:pt>
                <c:pt idx="2">
                  <c:v>2022</c:v>
                </c:pt>
                <c:pt idx="3">
                  <c:v>2023</c:v>
                </c:pt>
                <c:pt idx="4">
                  <c:v>2024</c:v>
                </c:pt>
              </c:numCache>
            </c:numRef>
          </c:cat>
          <c:val>
            <c:numRef>
              <c:f>Foaie1!$D$5:$H$5</c:f>
              <c:numCache>
                <c:formatCode>General</c:formatCode>
                <c:ptCount val="5"/>
                <c:pt idx="0">
                  <c:v>51</c:v>
                </c:pt>
                <c:pt idx="1">
                  <c:v>42.7</c:v>
                </c:pt>
                <c:pt idx="2">
                  <c:v>43.3</c:v>
                </c:pt>
                <c:pt idx="3">
                  <c:v>44.4</c:v>
                </c:pt>
                <c:pt idx="4">
                  <c:v>44.1</c:v>
                </c:pt>
              </c:numCache>
            </c:numRef>
          </c:val>
          <c:extLst>
            <c:ext xmlns:c16="http://schemas.microsoft.com/office/drawing/2014/chart" uri="{C3380CC4-5D6E-409C-BE32-E72D297353CC}">
              <c16:uniqueId val="{00000001-125B-47F8-96BB-00A82BFF73DB}"/>
            </c:ext>
          </c:extLst>
        </c:ser>
        <c:dLbls>
          <c:dLblPos val="outEnd"/>
          <c:showLegendKey val="0"/>
          <c:showVal val="1"/>
          <c:showCatName val="0"/>
          <c:showSerName val="0"/>
          <c:showPercent val="0"/>
          <c:showBubbleSize val="0"/>
        </c:dLbls>
        <c:gapWidth val="219"/>
        <c:overlap val="-27"/>
        <c:axId val="1807771280"/>
        <c:axId val="1807768400"/>
      </c:barChart>
      <c:catAx>
        <c:axId val="1807771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807768400"/>
        <c:crosses val="autoZero"/>
        <c:auto val="1"/>
        <c:lblAlgn val="ctr"/>
        <c:lblOffset val="100"/>
        <c:noMultiLvlLbl val="0"/>
      </c:catAx>
      <c:valAx>
        <c:axId val="18077684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8077712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2000">
          <a:latin typeface="+mn-lt"/>
          <a:cs typeface="Times New Roman" panose="02020603050405020304" pitchFamily="18"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408762144674424E-2"/>
          <c:y val="3.8246321442155812E-2"/>
          <c:w val="0.91307900956306798"/>
          <c:h val="0.71888548156963106"/>
        </c:manualLayout>
      </c:layout>
      <c:barChart>
        <c:barDir val="col"/>
        <c:grouping val="clustered"/>
        <c:varyColors val="0"/>
        <c:ser>
          <c:idx val="0"/>
          <c:order val="0"/>
          <c:tx>
            <c:strRef>
              <c:f>Foaie3!$C$4</c:f>
              <c:strCache>
                <c:ptCount val="1"/>
                <c:pt idx="0">
                  <c:v>Urban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Foaie3!$D$3:$H$3</c:f>
              <c:numCache>
                <c:formatCode>General</c:formatCode>
                <c:ptCount val="5"/>
                <c:pt idx="0">
                  <c:v>2020</c:v>
                </c:pt>
                <c:pt idx="1">
                  <c:v>2021</c:v>
                </c:pt>
                <c:pt idx="2">
                  <c:v>2022</c:v>
                </c:pt>
                <c:pt idx="3">
                  <c:v>2023</c:v>
                </c:pt>
                <c:pt idx="4">
                  <c:v>2024</c:v>
                </c:pt>
              </c:numCache>
            </c:numRef>
          </c:cat>
          <c:val>
            <c:numRef>
              <c:f>Foaie3!$D$4:$H$4</c:f>
              <c:numCache>
                <c:formatCode>General</c:formatCode>
                <c:ptCount val="5"/>
                <c:pt idx="0">
                  <c:v>4.4000000000000004</c:v>
                </c:pt>
                <c:pt idx="1">
                  <c:v>3.4</c:v>
                </c:pt>
                <c:pt idx="2">
                  <c:v>3.2</c:v>
                </c:pt>
                <c:pt idx="3">
                  <c:v>3</c:v>
                </c:pt>
                <c:pt idx="4">
                  <c:v>3.1</c:v>
                </c:pt>
              </c:numCache>
            </c:numRef>
          </c:val>
          <c:extLst>
            <c:ext xmlns:c16="http://schemas.microsoft.com/office/drawing/2014/chart" uri="{C3380CC4-5D6E-409C-BE32-E72D297353CC}">
              <c16:uniqueId val="{00000000-F578-46D4-8870-6D708D159927}"/>
            </c:ext>
          </c:extLst>
        </c:ser>
        <c:ser>
          <c:idx val="1"/>
          <c:order val="1"/>
          <c:tx>
            <c:strRef>
              <c:f>Foaie3!$C$5</c:f>
              <c:strCache>
                <c:ptCount val="1"/>
                <c:pt idx="0">
                  <c:v>Rural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Foaie3!$D$3:$H$3</c:f>
              <c:numCache>
                <c:formatCode>General</c:formatCode>
                <c:ptCount val="5"/>
                <c:pt idx="0">
                  <c:v>2020</c:v>
                </c:pt>
                <c:pt idx="1">
                  <c:v>2021</c:v>
                </c:pt>
                <c:pt idx="2">
                  <c:v>2022</c:v>
                </c:pt>
                <c:pt idx="3">
                  <c:v>2023</c:v>
                </c:pt>
                <c:pt idx="4">
                  <c:v>2024</c:v>
                </c:pt>
              </c:numCache>
            </c:numRef>
          </c:cat>
          <c:val>
            <c:numRef>
              <c:f>Foaie3!$D$5:$H$5</c:f>
              <c:numCache>
                <c:formatCode>General</c:formatCode>
                <c:ptCount val="5"/>
                <c:pt idx="0">
                  <c:v>5.8</c:v>
                </c:pt>
                <c:pt idx="1">
                  <c:v>8.6</c:v>
                </c:pt>
                <c:pt idx="2">
                  <c:v>8.9</c:v>
                </c:pt>
                <c:pt idx="3">
                  <c:v>8.8000000000000007</c:v>
                </c:pt>
                <c:pt idx="4">
                  <c:v>8.5</c:v>
                </c:pt>
              </c:numCache>
            </c:numRef>
          </c:val>
          <c:extLst>
            <c:ext xmlns:c16="http://schemas.microsoft.com/office/drawing/2014/chart" uri="{C3380CC4-5D6E-409C-BE32-E72D297353CC}">
              <c16:uniqueId val="{00000001-F578-46D4-8870-6D708D159927}"/>
            </c:ext>
          </c:extLst>
        </c:ser>
        <c:dLbls>
          <c:dLblPos val="outEnd"/>
          <c:showLegendKey val="0"/>
          <c:showVal val="1"/>
          <c:showCatName val="0"/>
          <c:showSerName val="0"/>
          <c:showPercent val="0"/>
          <c:showBubbleSize val="0"/>
        </c:dLbls>
        <c:gapWidth val="219"/>
        <c:overlap val="-27"/>
        <c:axId val="1807740560"/>
        <c:axId val="1807757360"/>
      </c:barChart>
      <c:catAx>
        <c:axId val="1807740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807757360"/>
        <c:crosses val="autoZero"/>
        <c:auto val="1"/>
        <c:lblAlgn val="ctr"/>
        <c:lblOffset val="100"/>
        <c:noMultiLvlLbl val="0"/>
      </c:catAx>
      <c:valAx>
        <c:axId val="18077573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8077405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2000">
          <a:latin typeface="+mn-lt"/>
          <a:cs typeface="Times New Roman" panose="02020603050405020304" pitchFamily="18"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'venituri '!$C$4</c:f>
              <c:strCache>
                <c:ptCount val="1"/>
                <c:pt idx="0">
                  <c:v>Urban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'venituri '!$D$3:$H$3</c:f>
              <c:numCache>
                <c:formatCode>General</c:formatCode>
                <c:ptCount val="5"/>
                <c:pt idx="0">
                  <c:v>2020</c:v>
                </c:pt>
                <c:pt idx="1">
                  <c:v>2021</c:v>
                </c:pt>
                <c:pt idx="2">
                  <c:v>2022</c:v>
                </c:pt>
                <c:pt idx="3">
                  <c:v>2023</c:v>
                </c:pt>
                <c:pt idx="4">
                  <c:v>2024</c:v>
                </c:pt>
              </c:numCache>
            </c:numRef>
          </c:cat>
          <c:val>
            <c:numRef>
              <c:f>'venituri '!$D$4:$H$4</c:f>
              <c:numCache>
                <c:formatCode>#,##0</c:formatCode>
                <c:ptCount val="5"/>
                <c:pt idx="0">
                  <c:v>5978.12</c:v>
                </c:pt>
                <c:pt idx="1">
                  <c:v>6520.67</c:v>
                </c:pt>
                <c:pt idx="2">
                  <c:v>7226.76</c:v>
                </c:pt>
                <c:pt idx="3">
                  <c:v>7961.23</c:v>
                </c:pt>
                <c:pt idx="4">
                  <c:v>9206.77</c:v>
                </c:pt>
              </c:numCache>
            </c:numRef>
          </c:val>
          <c:extLst>
            <c:ext xmlns:c16="http://schemas.microsoft.com/office/drawing/2014/chart" uri="{C3380CC4-5D6E-409C-BE32-E72D297353CC}">
              <c16:uniqueId val="{00000000-EE39-4D7B-ACA7-A280F8DD4368}"/>
            </c:ext>
          </c:extLst>
        </c:ser>
        <c:ser>
          <c:idx val="1"/>
          <c:order val="1"/>
          <c:tx>
            <c:strRef>
              <c:f>'venituri '!$C$5</c:f>
              <c:strCache>
                <c:ptCount val="1"/>
                <c:pt idx="0">
                  <c:v>Rural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'venituri '!$D$3:$H$3</c:f>
              <c:numCache>
                <c:formatCode>General</c:formatCode>
                <c:ptCount val="5"/>
                <c:pt idx="0">
                  <c:v>2020</c:v>
                </c:pt>
                <c:pt idx="1">
                  <c:v>2021</c:v>
                </c:pt>
                <c:pt idx="2">
                  <c:v>2022</c:v>
                </c:pt>
                <c:pt idx="3">
                  <c:v>2023</c:v>
                </c:pt>
                <c:pt idx="4">
                  <c:v>2024</c:v>
                </c:pt>
              </c:numCache>
            </c:numRef>
          </c:cat>
          <c:val>
            <c:numRef>
              <c:f>'venituri '!$D$5:$H$5</c:f>
              <c:numCache>
                <c:formatCode>#,##0</c:formatCode>
                <c:ptCount val="5"/>
                <c:pt idx="0">
                  <c:v>4239.95</c:v>
                </c:pt>
                <c:pt idx="1">
                  <c:v>4607.13</c:v>
                </c:pt>
                <c:pt idx="2">
                  <c:v>5468.25</c:v>
                </c:pt>
                <c:pt idx="3">
                  <c:v>6182.13</c:v>
                </c:pt>
                <c:pt idx="4">
                  <c:v>7073.93</c:v>
                </c:pt>
              </c:numCache>
            </c:numRef>
          </c:val>
          <c:extLst>
            <c:ext xmlns:c16="http://schemas.microsoft.com/office/drawing/2014/chart" uri="{C3380CC4-5D6E-409C-BE32-E72D297353CC}">
              <c16:uniqueId val="{00000001-EE39-4D7B-ACA7-A280F8DD4368}"/>
            </c:ext>
          </c:extLst>
        </c:ser>
        <c:dLbls>
          <c:dLblPos val="ctr"/>
          <c:showLegendKey val="0"/>
          <c:showVal val="1"/>
          <c:showCatName val="0"/>
          <c:showSerName val="0"/>
          <c:showPercent val="0"/>
          <c:showBubbleSize val="0"/>
        </c:dLbls>
        <c:gapWidth val="150"/>
        <c:overlap val="100"/>
        <c:axId val="1646143200"/>
        <c:axId val="1646145120"/>
      </c:barChart>
      <c:catAx>
        <c:axId val="1646143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646145120"/>
        <c:crosses val="autoZero"/>
        <c:auto val="1"/>
        <c:lblAlgn val="ctr"/>
        <c:lblOffset val="100"/>
        <c:noMultiLvlLbl val="0"/>
      </c:catAx>
      <c:valAx>
        <c:axId val="16461451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64614320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cheltuieli!$D$4</c:f>
              <c:strCache>
                <c:ptCount val="1"/>
                <c:pt idx="0">
                  <c:v>Urban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cheltuieli!$E$3:$I$3</c:f>
              <c:numCache>
                <c:formatCode>General</c:formatCode>
                <c:ptCount val="5"/>
                <c:pt idx="0">
                  <c:v>2020</c:v>
                </c:pt>
                <c:pt idx="1">
                  <c:v>2021</c:v>
                </c:pt>
                <c:pt idx="2">
                  <c:v>2022</c:v>
                </c:pt>
                <c:pt idx="3">
                  <c:v>2023</c:v>
                </c:pt>
                <c:pt idx="4">
                  <c:v>2024</c:v>
                </c:pt>
              </c:numCache>
            </c:numRef>
          </c:cat>
          <c:val>
            <c:numRef>
              <c:f>cheltuieli!$E$4:$I$4</c:f>
              <c:numCache>
                <c:formatCode>#,##0</c:formatCode>
                <c:ptCount val="5"/>
                <c:pt idx="0">
                  <c:v>4950.4799999999996</c:v>
                </c:pt>
                <c:pt idx="1">
                  <c:v>5578.96</c:v>
                </c:pt>
                <c:pt idx="2">
                  <c:v>6226.3</c:v>
                </c:pt>
                <c:pt idx="3">
                  <c:v>6839.95</c:v>
                </c:pt>
                <c:pt idx="4">
                  <c:v>7740.02</c:v>
                </c:pt>
              </c:numCache>
            </c:numRef>
          </c:val>
          <c:extLst>
            <c:ext xmlns:c16="http://schemas.microsoft.com/office/drawing/2014/chart" uri="{C3380CC4-5D6E-409C-BE32-E72D297353CC}">
              <c16:uniqueId val="{00000000-7F22-4DB6-A74A-310C19ECF593}"/>
            </c:ext>
          </c:extLst>
        </c:ser>
        <c:ser>
          <c:idx val="1"/>
          <c:order val="1"/>
          <c:tx>
            <c:strRef>
              <c:f>cheltuieli!$D$5</c:f>
              <c:strCache>
                <c:ptCount val="1"/>
                <c:pt idx="0">
                  <c:v>Rural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cheltuieli!$E$3:$I$3</c:f>
              <c:numCache>
                <c:formatCode>General</c:formatCode>
                <c:ptCount val="5"/>
                <c:pt idx="0">
                  <c:v>2020</c:v>
                </c:pt>
                <c:pt idx="1">
                  <c:v>2021</c:v>
                </c:pt>
                <c:pt idx="2">
                  <c:v>2022</c:v>
                </c:pt>
                <c:pt idx="3">
                  <c:v>2023</c:v>
                </c:pt>
                <c:pt idx="4">
                  <c:v>2024</c:v>
                </c:pt>
              </c:numCache>
            </c:numRef>
          </c:cat>
          <c:val>
            <c:numRef>
              <c:f>cheltuieli!$E$5:$I$5</c:f>
              <c:numCache>
                <c:formatCode>#,##0</c:formatCode>
                <c:ptCount val="5"/>
                <c:pt idx="0">
                  <c:v>3630.17</c:v>
                </c:pt>
                <c:pt idx="1">
                  <c:v>3973.26</c:v>
                </c:pt>
                <c:pt idx="2">
                  <c:v>4806.95</c:v>
                </c:pt>
                <c:pt idx="3">
                  <c:v>5444.07</c:v>
                </c:pt>
                <c:pt idx="4">
                  <c:v>6084.28</c:v>
                </c:pt>
              </c:numCache>
            </c:numRef>
          </c:val>
          <c:extLst>
            <c:ext xmlns:c16="http://schemas.microsoft.com/office/drawing/2014/chart" uri="{C3380CC4-5D6E-409C-BE32-E72D297353CC}">
              <c16:uniqueId val="{00000001-7F22-4DB6-A74A-310C19ECF593}"/>
            </c:ext>
          </c:extLst>
        </c:ser>
        <c:dLbls>
          <c:dLblPos val="ctr"/>
          <c:showLegendKey val="0"/>
          <c:showVal val="1"/>
          <c:showCatName val="0"/>
          <c:showSerName val="0"/>
          <c:showPercent val="0"/>
          <c:showBubbleSize val="0"/>
        </c:dLbls>
        <c:gapWidth val="150"/>
        <c:overlap val="100"/>
        <c:axId val="1350841120"/>
        <c:axId val="1350837760"/>
      </c:barChart>
      <c:catAx>
        <c:axId val="13508411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350837760"/>
        <c:crosses val="autoZero"/>
        <c:auto val="1"/>
        <c:lblAlgn val="ctr"/>
        <c:lblOffset val="100"/>
        <c:noMultiLvlLbl val="0"/>
      </c:catAx>
      <c:valAx>
        <c:axId val="13508377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35084112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20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Foaie1!$C$4</c:f>
              <c:strCache>
                <c:ptCount val="1"/>
                <c:pt idx="0">
                  <c:v>Urban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Foaie1!$D$3:$H$3</c:f>
              <c:numCache>
                <c:formatCode>General</c:formatCode>
                <c:ptCount val="5"/>
                <c:pt idx="0">
                  <c:v>2020</c:v>
                </c:pt>
                <c:pt idx="1">
                  <c:v>2021</c:v>
                </c:pt>
                <c:pt idx="2">
                  <c:v>2022</c:v>
                </c:pt>
                <c:pt idx="3">
                  <c:v>2023</c:v>
                </c:pt>
                <c:pt idx="4">
                  <c:v>2024</c:v>
                </c:pt>
              </c:numCache>
            </c:numRef>
          </c:cat>
          <c:val>
            <c:numRef>
              <c:f>Foaie1!$D$4:$H$4</c:f>
              <c:numCache>
                <c:formatCode>General</c:formatCode>
                <c:ptCount val="5"/>
                <c:pt idx="0">
                  <c:v>53.4</c:v>
                </c:pt>
                <c:pt idx="1">
                  <c:v>53</c:v>
                </c:pt>
                <c:pt idx="2">
                  <c:v>53.7</c:v>
                </c:pt>
                <c:pt idx="3">
                  <c:v>52.4</c:v>
                </c:pt>
                <c:pt idx="4">
                  <c:v>53.8</c:v>
                </c:pt>
              </c:numCache>
            </c:numRef>
          </c:val>
          <c:extLst>
            <c:ext xmlns:c16="http://schemas.microsoft.com/office/drawing/2014/chart" uri="{C3380CC4-5D6E-409C-BE32-E72D297353CC}">
              <c16:uniqueId val="{00000000-125B-47F8-96BB-00A82BFF73DB}"/>
            </c:ext>
          </c:extLst>
        </c:ser>
        <c:ser>
          <c:idx val="1"/>
          <c:order val="1"/>
          <c:tx>
            <c:strRef>
              <c:f>Foaie1!$C$5</c:f>
              <c:strCache>
                <c:ptCount val="1"/>
                <c:pt idx="0">
                  <c:v>Rural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Foaie1!$D$3:$H$3</c:f>
              <c:numCache>
                <c:formatCode>General</c:formatCode>
                <c:ptCount val="5"/>
                <c:pt idx="0">
                  <c:v>2020</c:v>
                </c:pt>
                <c:pt idx="1">
                  <c:v>2021</c:v>
                </c:pt>
                <c:pt idx="2">
                  <c:v>2022</c:v>
                </c:pt>
                <c:pt idx="3">
                  <c:v>2023</c:v>
                </c:pt>
                <c:pt idx="4">
                  <c:v>2024</c:v>
                </c:pt>
              </c:numCache>
            </c:numRef>
          </c:cat>
          <c:val>
            <c:numRef>
              <c:f>Foaie1!$D$5:$H$5</c:f>
              <c:numCache>
                <c:formatCode>General</c:formatCode>
                <c:ptCount val="5"/>
                <c:pt idx="0">
                  <c:v>51</c:v>
                </c:pt>
                <c:pt idx="1">
                  <c:v>42.7</c:v>
                </c:pt>
                <c:pt idx="2">
                  <c:v>43.3</c:v>
                </c:pt>
                <c:pt idx="3">
                  <c:v>44.4</c:v>
                </c:pt>
                <c:pt idx="4">
                  <c:v>44.1</c:v>
                </c:pt>
              </c:numCache>
            </c:numRef>
          </c:val>
          <c:extLst>
            <c:ext xmlns:c16="http://schemas.microsoft.com/office/drawing/2014/chart" uri="{C3380CC4-5D6E-409C-BE32-E72D297353CC}">
              <c16:uniqueId val="{00000001-125B-47F8-96BB-00A82BFF73DB}"/>
            </c:ext>
          </c:extLst>
        </c:ser>
        <c:dLbls>
          <c:dLblPos val="outEnd"/>
          <c:showLegendKey val="0"/>
          <c:showVal val="1"/>
          <c:showCatName val="0"/>
          <c:showSerName val="0"/>
          <c:showPercent val="0"/>
          <c:showBubbleSize val="0"/>
        </c:dLbls>
        <c:gapWidth val="219"/>
        <c:overlap val="-27"/>
        <c:axId val="1807771280"/>
        <c:axId val="1807768400"/>
      </c:barChart>
      <c:catAx>
        <c:axId val="1807771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807768400"/>
        <c:crosses val="autoZero"/>
        <c:auto val="1"/>
        <c:lblAlgn val="ctr"/>
        <c:lblOffset val="100"/>
        <c:noMultiLvlLbl val="0"/>
      </c:catAx>
      <c:valAx>
        <c:axId val="18077684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8077712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2000">
          <a:latin typeface="+mn-lt"/>
          <a:cs typeface="Times New Roman" panose="02020603050405020304" pitchFamily="18"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1408762144674424E-2"/>
          <c:y val="3.8246321442155812E-2"/>
          <c:w val="0.91307900956306798"/>
          <c:h val="0.71888548156963106"/>
        </c:manualLayout>
      </c:layout>
      <c:barChart>
        <c:barDir val="col"/>
        <c:grouping val="clustered"/>
        <c:varyColors val="0"/>
        <c:ser>
          <c:idx val="0"/>
          <c:order val="0"/>
          <c:tx>
            <c:strRef>
              <c:f>Foaie3!$C$4</c:f>
              <c:strCache>
                <c:ptCount val="1"/>
                <c:pt idx="0">
                  <c:v>Urban</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Foaie3!$D$3:$H$3</c:f>
              <c:numCache>
                <c:formatCode>General</c:formatCode>
                <c:ptCount val="5"/>
                <c:pt idx="0">
                  <c:v>2020</c:v>
                </c:pt>
                <c:pt idx="1">
                  <c:v>2021</c:v>
                </c:pt>
                <c:pt idx="2">
                  <c:v>2022</c:v>
                </c:pt>
                <c:pt idx="3">
                  <c:v>2023</c:v>
                </c:pt>
                <c:pt idx="4">
                  <c:v>2024</c:v>
                </c:pt>
              </c:numCache>
            </c:numRef>
          </c:cat>
          <c:val>
            <c:numRef>
              <c:f>Foaie3!$D$4:$H$4</c:f>
              <c:numCache>
                <c:formatCode>General</c:formatCode>
                <c:ptCount val="5"/>
                <c:pt idx="0">
                  <c:v>4.4000000000000004</c:v>
                </c:pt>
                <c:pt idx="1">
                  <c:v>3.4</c:v>
                </c:pt>
                <c:pt idx="2">
                  <c:v>3.2</c:v>
                </c:pt>
                <c:pt idx="3">
                  <c:v>3</c:v>
                </c:pt>
                <c:pt idx="4">
                  <c:v>3.1</c:v>
                </c:pt>
              </c:numCache>
            </c:numRef>
          </c:val>
          <c:extLst>
            <c:ext xmlns:c16="http://schemas.microsoft.com/office/drawing/2014/chart" uri="{C3380CC4-5D6E-409C-BE32-E72D297353CC}">
              <c16:uniqueId val="{00000000-F578-46D4-8870-6D708D159927}"/>
            </c:ext>
          </c:extLst>
        </c:ser>
        <c:ser>
          <c:idx val="1"/>
          <c:order val="1"/>
          <c:tx>
            <c:strRef>
              <c:f>Foaie3!$C$5</c:f>
              <c:strCache>
                <c:ptCount val="1"/>
                <c:pt idx="0">
                  <c:v>Rural</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Times New Roman" panose="02020603050405020304" pitchFamily="18"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Foaie3!$D$3:$H$3</c:f>
              <c:numCache>
                <c:formatCode>General</c:formatCode>
                <c:ptCount val="5"/>
                <c:pt idx="0">
                  <c:v>2020</c:v>
                </c:pt>
                <c:pt idx="1">
                  <c:v>2021</c:v>
                </c:pt>
                <c:pt idx="2">
                  <c:v>2022</c:v>
                </c:pt>
                <c:pt idx="3">
                  <c:v>2023</c:v>
                </c:pt>
                <c:pt idx="4">
                  <c:v>2024</c:v>
                </c:pt>
              </c:numCache>
            </c:numRef>
          </c:cat>
          <c:val>
            <c:numRef>
              <c:f>Foaie3!$D$5:$H$5</c:f>
              <c:numCache>
                <c:formatCode>General</c:formatCode>
                <c:ptCount val="5"/>
                <c:pt idx="0">
                  <c:v>5.8</c:v>
                </c:pt>
                <c:pt idx="1">
                  <c:v>8.6</c:v>
                </c:pt>
                <c:pt idx="2">
                  <c:v>8.9</c:v>
                </c:pt>
                <c:pt idx="3">
                  <c:v>8.8000000000000007</c:v>
                </c:pt>
                <c:pt idx="4">
                  <c:v>8.5</c:v>
                </c:pt>
              </c:numCache>
            </c:numRef>
          </c:val>
          <c:extLst>
            <c:ext xmlns:c16="http://schemas.microsoft.com/office/drawing/2014/chart" uri="{C3380CC4-5D6E-409C-BE32-E72D297353CC}">
              <c16:uniqueId val="{00000001-F578-46D4-8870-6D708D159927}"/>
            </c:ext>
          </c:extLst>
        </c:ser>
        <c:dLbls>
          <c:dLblPos val="outEnd"/>
          <c:showLegendKey val="0"/>
          <c:showVal val="1"/>
          <c:showCatName val="0"/>
          <c:showSerName val="0"/>
          <c:showPercent val="0"/>
          <c:showBubbleSize val="0"/>
        </c:dLbls>
        <c:gapWidth val="219"/>
        <c:overlap val="-27"/>
        <c:axId val="1807740560"/>
        <c:axId val="1807757360"/>
      </c:barChart>
      <c:catAx>
        <c:axId val="1807740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807757360"/>
        <c:crosses val="autoZero"/>
        <c:auto val="1"/>
        <c:lblAlgn val="ctr"/>
        <c:lblOffset val="100"/>
        <c:noMultiLvlLbl val="0"/>
      </c:catAx>
      <c:valAx>
        <c:axId val="18077573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crossAx val="18077405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Times New Roman" panose="02020603050405020304" pitchFamily="18" charset="0"/>
            </a:defRPr>
          </a:pPr>
          <a:endParaRPr lang="en-US"/>
        </a:p>
      </c:txPr>
    </c:legend>
    <c:plotVisOnly val="1"/>
    <c:dispBlanksAs val="gap"/>
    <c:showDLblsOverMax val="0"/>
  </c:chart>
  <c:spPr>
    <a:noFill/>
    <a:ln>
      <a:noFill/>
    </a:ln>
    <a:effectLst/>
  </c:spPr>
  <c:txPr>
    <a:bodyPr/>
    <a:lstStyle/>
    <a:p>
      <a:pPr>
        <a:defRPr sz="2000">
          <a:latin typeface="+mn-lt"/>
          <a:cs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160032" y="7070108"/>
            <a:ext cx="24480361" cy="15040222"/>
          </a:xfrm>
        </p:spPr>
        <p:txBody>
          <a:bodyPr anchor="b"/>
          <a:lstStyle>
            <a:lvl1pPr algn="ctr">
              <a:defRPr sz="18898"/>
            </a:lvl1pPr>
          </a:lstStyle>
          <a:p>
            <a:r>
              <a:rPr lang="en-US"/>
              <a:t>Click to edit Master title style</a:t>
            </a:r>
            <a:endParaRPr lang="en-US" dirty="0"/>
          </a:p>
        </p:txBody>
      </p:sp>
      <p:sp>
        <p:nvSpPr>
          <p:cNvPr id="3" name="Subtitle 2"/>
          <p:cNvSpPr>
            <a:spLocks noGrp="1"/>
          </p:cNvSpPr>
          <p:nvPr>
            <p:ph type="subTitle" idx="1"/>
          </p:nvPr>
        </p:nvSpPr>
        <p:spPr>
          <a:xfrm>
            <a:off x="3600053" y="22690338"/>
            <a:ext cx="21600319" cy="10430151"/>
          </a:xfrm>
        </p:spPr>
        <p:txBody>
          <a:bodyPr/>
          <a:lstStyle>
            <a:lvl1pPr marL="0" indent="0" algn="ctr">
              <a:buNone/>
              <a:defRPr sz="7559"/>
            </a:lvl1pPr>
            <a:lvl2pPr marL="1440043" indent="0" algn="ctr">
              <a:buNone/>
              <a:defRPr sz="6299"/>
            </a:lvl2pPr>
            <a:lvl3pPr marL="2880086" indent="0" algn="ctr">
              <a:buNone/>
              <a:defRPr sz="5669"/>
            </a:lvl3pPr>
            <a:lvl4pPr marL="4320129" indent="0" algn="ctr">
              <a:buNone/>
              <a:defRPr sz="5040"/>
            </a:lvl4pPr>
            <a:lvl5pPr marL="5760171" indent="0" algn="ctr">
              <a:buNone/>
              <a:defRPr sz="5040"/>
            </a:lvl5pPr>
            <a:lvl6pPr marL="7200214" indent="0" algn="ctr">
              <a:buNone/>
              <a:defRPr sz="5040"/>
            </a:lvl6pPr>
            <a:lvl7pPr marL="8640257" indent="0" algn="ctr">
              <a:buNone/>
              <a:defRPr sz="5040"/>
            </a:lvl7pPr>
            <a:lvl8pPr marL="10080300" indent="0" algn="ctr">
              <a:buNone/>
              <a:defRPr sz="5040"/>
            </a:lvl8pPr>
            <a:lvl9pPr marL="11520343" indent="0" algn="ctr">
              <a:buNone/>
              <a:defRPr sz="5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4548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6724678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610306" y="2300034"/>
            <a:ext cx="6210092" cy="366105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980031" y="2300034"/>
            <a:ext cx="18270270" cy="366105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4166118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431923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65030" y="10770172"/>
            <a:ext cx="24840367" cy="17970262"/>
          </a:xfrm>
        </p:spPr>
        <p:txBody>
          <a:bodyPr anchor="b"/>
          <a:lstStyle>
            <a:lvl1pPr>
              <a:defRPr sz="18898"/>
            </a:lvl1pPr>
          </a:lstStyle>
          <a:p>
            <a:r>
              <a:rPr lang="en-US"/>
              <a:t>Click to edit Master title style</a:t>
            </a:r>
            <a:endParaRPr lang="en-US" dirty="0"/>
          </a:p>
        </p:txBody>
      </p:sp>
      <p:sp>
        <p:nvSpPr>
          <p:cNvPr id="3" name="Text Placeholder 2"/>
          <p:cNvSpPr>
            <a:spLocks noGrp="1"/>
          </p:cNvSpPr>
          <p:nvPr>
            <p:ph type="body" idx="1"/>
          </p:nvPr>
        </p:nvSpPr>
        <p:spPr>
          <a:xfrm>
            <a:off x="1965030" y="28910440"/>
            <a:ext cx="24840367" cy="9450136"/>
          </a:xfrm>
        </p:spPr>
        <p:txBody>
          <a:bodyPr/>
          <a:lstStyle>
            <a:lvl1pPr marL="0" indent="0">
              <a:buNone/>
              <a:defRPr sz="7559">
                <a:solidFill>
                  <a:schemeClr val="tx1"/>
                </a:solidFill>
              </a:defRPr>
            </a:lvl1pPr>
            <a:lvl2pPr marL="1440043" indent="0">
              <a:buNone/>
              <a:defRPr sz="6299">
                <a:solidFill>
                  <a:schemeClr val="tx1">
                    <a:tint val="75000"/>
                  </a:schemeClr>
                </a:solidFill>
              </a:defRPr>
            </a:lvl2pPr>
            <a:lvl3pPr marL="2880086" indent="0">
              <a:buNone/>
              <a:defRPr sz="5669">
                <a:solidFill>
                  <a:schemeClr val="tx1">
                    <a:tint val="75000"/>
                  </a:schemeClr>
                </a:solidFill>
              </a:defRPr>
            </a:lvl3pPr>
            <a:lvl4pPr marL="4320129" indent="0">
              <a:buNone/>
              <a:defRPr sz="5040">
                <a:solidFill>
                  <a:schemeClr val="tx1">
                    <a:tint val="75000"/>
                  </a:schemeClr>
                </a:solidFill>
              </a:defRPr>
            </a:lvl4pPr>
            <a:lvl5pPr marL="5760171" indent="0">
              <a:buNone/>
              <a:defRPr sz="5040">
                <a:solidFill>
                  <a:schemeClr val="tx1">
                    <a:tint val="75000"/>
                  </a:schemeClr>
                </a:solidFill>
              </a:defRPr>
            </a:lvl5pPr>
            <a:lvl6pPr marL="7200214" indent="0">
              <a:buNone/>
              <a:defRPr sz="5040">
                <a:solidFill>
                  <a:schemeClr val="tx1">
                    <a:tint val="75000"/>
                  </a:schemeClr>
                </a:solidFill>
              </a:defRPr>
            </a:lvl6pPr>
            <a:lvl7pPr marL="8640257" indent="0">
              <a:buNone/>
              <a:defRPr sz="5040">
                <a:solidFill>
                  <a:schemeClr val="tx1">
                    <a:tint val="75000"/>
                  </a:schemeClr>
                </a:solidFill>
              </a:defRPr>
            </a:lvl7pPr>
            <a:lvl8pPr marL="10080300" indent="0">
              <a:buNone/>
              <a:defRPr sz="5040">
                <a:solidFill>
                  <a:schemeClr val="tx1">
                    <a:tint val="75000"/>
                  </a:schemeClr>
                </a:solidFill>
              </a:defRPr>
            </a:lvl8pPr>
            <a:lvl9pPr marL="11520343" indent="0">
              <a:buNone/>
              <a:defRPr sz="50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590427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80029" y="11500170"/>
            <a:ext cx="12240181"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4580215" y="11500170"/>
            <a:ext cx="12240181" cy="27410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664514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300044"/>
            <a:ext cx="24840367" cy="835012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983784" y="10590160"/>
            <a:ext cx="12183928"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a:t>Click to edit Master text styles</a:t>
            </a:r>
          </a:p>
        </p:txBody>
      </p:sp>
      <p:sp>
        <p:nvSpPr>
          <p:cNvPr id="4" name="Content Placeholder 3"/>
          <p:cNvSpPr>
            <a:spLocks noGrp="1"/>
          </p:cNvSpPr>
          <p:nvPr>
            <p:ph sz="half" idx="2"/>
          </p:nvPr>
        </p:nvSpPr>
        <p:spPr>
          <a:xfrm>
            <a:off x="1983784" y="15780233"/>
            <a:ext cx="12183928"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4580217" y="10590160"/>
            <a:ext cx="12243932" cy="5190073"/>
          </a:xfrm>
        </p:spPr>
        <p:txBody>
          <a:bodyPr anchor="b"/>
          <a:lstStyle>
            <a:lvl1pPr marL="0" indent="0">
              <a:buNone/>
              <a:defRPr sz="7559" b="1"/>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en-US"/>
              <a:t>Click to edit Master text styles</a:t>
            </a:r>
          </a:p>
        </p:txBody>
      </p:sp>
      <p:sp>
        <p:nvSpPr>
          <p:cNvPr id="6" name="Content Placeholder 5"/>
          <p:cNvSpPr>
            <a:spLocks noGrp="1"/>
          </p:cNvSpPr>
          <p:nvPr>
            <p:ph sz="quarter" idx="4"/>
          </p:nvPr>
        </p:nvSpPr>
        <p:spPr>
          <a:xfrm>
            <a:off x="14580217" y="15780233"/>
            <a:ext cx="12243932" cy="232103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2806246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1132435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1989215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en-US"/>
              <a:t>Click to edit Master title style</a:t>
            </a:r>
            <a:endParaRPr lang="en-US" dirty="0"/>
          </a:p>
        </p:txBody>
      </p:sp>
      <p:sp>
        <p:nvSpPr>
          <p:cNvPr id="3" name="Content Placeholder 2"/>
          <p:cNvSpPr>
            <a:spLocks noGrp="1"/>
          </p:cNvSpPr>
          <p:nvPr>
            <p:ph idx="1"/>
          </p:nvPr>
        </p:nvSpPr>
        <p:spPr>
          <a:xfrm>
            <a:off x="12243932" y="6220102"/>
            <a:ext cx="14580215" cy="30700453"/>
          </a:xfrm>
        </p:spPr>
        <p:txBody>
          <a:bodyPr/>
          <a:lstStyle>
            <a:lvl1pPr>
              <a:defRPr sz="10079"/>
            </a:lvl1pPr>
            <a:lvl2pPr>
              <a:defRPr sz="8819"/>
            </a:lvl2pPr>
            <a:lvl3pPr>
              <a:defRPr sz="7559"/>
            </a:lvl3pPr>
            <a:lvl4pPr>
              <a:defRPr sz="6299"/>
            </a:lvl4pPr>
            <a:lvl5pPr>
              <a:defRPr sz="6299"/>
            </a:lvl5pPr>
            <a:lvl6pPr>
              <a:defRPr sz="6299"/>
            </a:lvl6pPr>
            <a:lvl7pPr>
              <a:defRPr sz="6299"/>
            </a:lvl7pPr>
            <a:lvl8pPr>
              <a:defRPr sz="6299"/>
            </a:lvl8pPr>
            <a:lvl9pPr>
              <a:defRPr sz="62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602513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79"/>
            </a:lvl1pPr>
          </a:lstStyle>
          <a:p>
            <a:r>
              <a:rPr lang="en-US"/>
              <a:t>Click to edit Master title style</a:t>
            </a:r>
            <a:endParaRPr lang="en-US" dirty="0"/>
          </a:p>
        </p:txBody>
      </p:sp>
      <p:sp>
        <p:nvSpPr>
          <p:cNvPr id="3" name="Picture Placeholder 2"/>
          <p:cNvSpPr>
            <a:spLocks noGrp="1" noChangeAspect="1"/>
          </p:cNvSpPr>
          <p:nvPr>
            <p:ph type="pic" idx="1"/>
          </p:nvPr>
        </p:nvSpPr>
        <p:spPr>
          <a:xfrm>
            <a:off x="12243932" y="6220102"/>
            <a:ext cx="14580215" cy="30700453"/>
          </a:xfrm>
        </p:spPr>
        <p:txBody>
          <a:bodyPr anchor="t"/>
          <a:lstStyle>
            <a:lvl1pPr marL="0" indent="0">
              <a:buNone/>
              <a:defRPr sz="10079"/>
            </a:lvl1pPr>
            <a:lvl2pPr marL="1440043" indent="0">
              <a:buNone/>
              <a:defRPr sz="8819"/>
            </a:lvl2pPr>
            <a:lvl3pPr marL="2880086" indent="0">
              <a:buNone/>
              <a:defRPr sz="7559"/>
            </a:lvl3pPr>
            <a:lvl4pPr marL="4320129" indent="0">
              <a:buNone/>
              <a:defRPr sz="6299"/>
            </a:lvl4pPr>
            <a:lvl5pPr marL="5760171" indent="0">
              <a:buNone/>
              <a:defRPr sz="6299"/>
            </a:lvl5pPr>
            <a:lvl6pPr marL="7200214" indent="0">
              <a:buNone/>
              <a:defRPr sz="6299"/>
            </a:lvl6pPr>
            <a:lvl7pPr marL="8640257" indent="0">
              <a:buNone/>
              <a:defRPr sz="6299"/>
            </a:lvl7pPr>
            <a:lvl8pPr marL="10080300" indent="0">
              <a:buNone/>
              <a:defRPr sz="6299"/>
            </a:lvl8pPr>
            <a:lvl9pPr marL="11520343" indent="0">
              <a:buNone/>
              <a:defRPr sz="6299"/>
            </a:lvl9pPr>
          </a:lstStyle>
          <a:p>
            <a:r>
              <a:rPr lang="en-US"/>
              <a:t>Click icon to add picture</a:t>
            </a:r>
            <a:endParaRPr lang="en-US" dirty="0"/>
          </a:p>
        </p:txBody>
      </p:sp>
      <p:sp>
        <p:nvSpPr>
          <p:cNvPr id="4" name="Text Placeholder 3"/>
          <p:cNvSpPr>
            <a:spLocks noGrp="1"/>
          </p:cNvSpPr>
          <p:nvPr>
            <p:ph type="body" sz="half" idx="2"/>
          </p:nvPr>
        </p:nvSpPr>
        <p:spPr>
          <a:xfrm>
            <a:off x="1983780" y="12960191"/>
            <a:ext cx="9288887" cy="24010358"/>
          </a:xfrm>
        </p:spPr>
        <p:txBody>
          <a:bodyPr/>
          <a:lstStyle>
            <a:lvl1pPr marL="0" indent="0">
              <a:buNone/>
              <a:defRPr sz="5040"/>
            </a:lvl1pPr>
            <a:lvl2pPr marL="1440043" indent="0">
              <a:buNone/>
              <a:defRPr sz="4410"/>
            </a:lvl2pPr>
            <a:lvl3pPr marL="2880086" indent="0">
              <a:buNone/>
              <a:defRPr sz="3780"/>
            </a:lvl3pPr>
            <a:lvl4pPr marL="4320129" indent="0">
              <a:buNone/>
              <a:defRPr sz="3150"/>
            </a:lvl4pPr>
            <a:lvl5pPr marL="5760171" indent="0">
              <a:buNone/>
              <a:defRPr sz="3150"/>
            </a:lvl5pPr>
            <a:lvl6pPr marL="7200214" indent="0">
              <a:buNone/>
              <a:defRPr sz="3150"/>
            </a:lvl6pPr>
            <a:lvl7pPr marL="8640257" indent="0">
              <a:buNone/>
              <a:defRPr sz="3150"/>
            </a:lvl7pPr>
            <a:lvl8pPr marL="10080300" indent="0">
              <a:buNone/>
              <a:defRPr sz="3150"/>
            </a:lvl8pPr>
            <a:lvl9pPr marL="11520343" indent="0">
              <a:buNone/>
              <a:defRPr sz="3150"/>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t>‹#›</a:t>
            </a:fld>
            <a:endParaRPr lang="en-US"/>
          </a:p>
        </p:txBody>
      </p:sp>
    </p:spTree>
    <p:extLst>
      <p:ext uri="{BB962C8B-B14F-4D97-AF65-F5344CB8AC3E}">
        <p14:creationId xmlns:p14="http://schemas.microsoft.com/office/powerpoint/2010/main" val="315625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autocad123.vn/freepik-background-best-images-collection-and-free-download-en-in/"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837473B0-CC2E-450A-ABE3-18F120FF3D39}">
                <a1611:picAttrSrcUrl xmlns:a1611="http://schemas.microsoft.com/office/drawing/2016/11/main" xmlns="" r:id="rId14"/>
              </a:ext>
            </a:extLst>
          </a:blip>
          <a:srcRect/>
          <a:stretch>
            <a:fillRect l="-63000" r="-6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0029" y="2300044"/>
            <a:ext cx="24840367" cy="835012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980029" y="11500170"/>
            <a:ext cx="24840367" cy="27410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80029" y="40040601"/>
            <a:ext cx="6480096" cy="2300034"/>
          </a:xfrm>
          <a:prstGeom prst="rect">
            <a:avLst/>
          </a:prstGeom>
        </p:spPr>
        <p:txBody>
          <a:bodyPr vert="horz" lIns="91440" tIns="45720" rIns="91440" bIns="45720" rtlCol="0" anchor="ctr"/>
          <a:lstStyle>
            <a:lvl1pPr algn="l">
              <a:defRPr sz="3780">
                <a:solidFill>
                  <a:schemeClr val="tx1">
                    <a:tint val="75000"/>
                  </a:schemeClr>
                </a:solidFill>
              </a:defRPr>
            </a:lvl1pPr>
          </a:lstStyle>
          <a:p>
            <a:fld id="{CEF384D3-BD68-D045-BB96-14DF123A789F}" type="datetimeFigureOut">
              <a:rPr lang="en-US" smtClean="0"/>
              <a:t>5/19/2026</a:t>
            </a:fld>
            <a:endParaRPr lang="en-US"/>
          </a:p>
        </p:txBody>
      </p:sp>
      <p:sp>
        <p:nvSpPr>
          <p:cNvPr id="5" name="Footer Placeholder 4"/>
          <p:cNvSpPr>
            <a:spLocks noGrp="1"/>
          </p:cNvSpPr>
          <p:nvPr>
            <p:ph type="ftr" sz="quarter" idx="3"/>
          </p:nvPr>
        </p:nvSpPr>
        <p:spPr>
          <a:xfrm>
            <a:off x="9540141" y="40040601"/>
            <a:ext cx="9720143" cy="2300034"/>
          </a:xfrm>
          <a:prstGeom prst="rect">
            <a:avLst/>
          </a:prstGeom>
        </p:spPr>
        <p:txBody>
          <a:bodyPr vert="horz" lIns="91440" tIns="45720" rIns="91440" bIns="45720" rtlCol="0" anchor="ctr"/>
          <a:lstStyle>
            <a:lvl1pPr algn="ctr">
              <a:defRPr sz="37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0340300" y="40040601"/>
            <a:ext cx="6480096" cy="2300034"/>
          </a:xfrm>
          <a:prstGeom prst="rect">
            <a:avLst/>
          </a:prstGeom>
        </p:spPr>
        <p:txBody>
          <a:bodyPr vert="horz" lIns="91440" tIns="45720" rIns="91440" bIns="45720" rtlCol="0" anchor="ctr"/>
          <a:lstStyle>
            <a:lvl1pPr algn="r">
              <a:defRPr sz="3780">
                <a:solidFill>
                  <a:schemeClr val="tx1">
                    <a:tint val="75000"/>
                  </a:schemeClr>
                </a:solidFill>
              </a:defRPr>
            </a:lvl1pPr>
          </a:lstStyle>
          <a:p>
            <a:fld id="{F6206C09-6F33-3B4A-ACD9-EC8B621BEFB0}" type="slidenum">
              <a:rPr lang="en-US" smtClean="0"/>
              <a:t>‹#›</a:t>
            </a:fld>
            <a:endParaRPr lang="en-US"/>
          </a:p>
        </p:txBody>
      </p:sp>
    </p:spTree>
    <p:extLst>
      <p:ext uri="{BB962C8B-B14F-4D97-AF65-F5344CB8AC3E}">
        <p14:creationId xmlns:p14="http://schemas.microsoft.com/office/powerpoint/2010/main" val="10688942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2880086" rtl="0" eaLnBrk="1" latinLnBrk="0" hangingPunct="1">
        <a:lnSpc>
          <a:spcPct val="90000"/>
        </a:lnSpc>
        <a:spcBef>
          <a:spcPct val="0"/>
        </a:spcBef>
        <a:buNone/>
        <a:defRPr sz="13859" kern="1200">
          <a:solidFill>
            <a:schemeClr val="tx1"/>
          </a:solidFill>
          <a:latin typeface="+mj-lt"/>
          <a:ea typeface="+mj-ea"/>
          <a:cs typeface="+mj-cs"/>
        </a:defRPr>
      </a:lvl1pPr>
    </p:titleStyle>
    <p:bodyStyle>
      <a:lvl1pPr marL="720021" indent="-720021" algn="l" defTabSz="2880086" rtl="0" eaLnBrk="1" latinLnBrk="0" hangingPunct="1">
        <a:lnSpc>
          <a:spcPct val="90000"/>
        </a:lnSpc>
        <a:spcBef>
          <a:spcPts val="3150"/>
        </a:spcBef>
        <a:buFont typeface="Arial" panose="020B0604020202020204" pitchFamily="34" charset="0"/>
        <a:buChar char="•"/>
        <a:defRPr sz="8819" kern="1200">
          <a:solidFill>
            <a:schemeClr val="tx1"/>
          </a:solidFill>
          <a:latin typeface="+mn-lt"/>
          <a:ea typeface="+mn-ea"/>
          <a:cs typeface="+mn-cs"/>
        </a:defRPr>
      </a:lvl1pPr>
      <a:lvl2pPr marL="2160064" indent="-720021" algn="l" defTabSz="2880086" rtl="0" eaLnBrk="1" latinLnBrk="0" hangingPunct="1">
        <a:lnSpc>
          <a:spcPct val="90000"/>
        </a:lnSpc>
        <a:spcBef>
          <a:spcPts val="1575"/>
        </a:spcBef>
        <a:buFont typeface="Arial" panose="020B0604020202020204" pitchFamily="34" charset="0"/>
        <a:buChar char="•"/>
        <a:defRPr sz="7559" kern="1200">
          <a:solidFill>
            <a:schemeClr val="tx1"/>
          </a:solidFill>
          <a:latin typeface="+mn-lt"/>
          <a:ea typeface="+mn-ea"/>
          <a:cs typeface="+mn-cs"/>
        </a:defRPr>
      </a:lvl2pPr>
      <a:lvl3pPr marL="3600107" indent="-720021" algn="l" defTabSz="2880086" rtl="0" eaLnBrk="1" latinLnBrk="0" hangingPunct="1">
        <a:lnSpc>
          <a:spcPct val="90000"/>
        </a:lnSpc>
        <a:spcBef>
          <a:spcPts val="1575"/>
        </a:spcBef>
        <a:buFont typeface="Arial" panose="020B0604020202020204" pitchFamily="34" charset="0"/>
        <a:buChar char="•"/>
        <a:defRPr sz="6299" kern="1200">
          <a:solidFill>
            <a:schemeClr val="tx1"/>
          </a:solidFill>
          <a:latin typeface="+mn-lt"/>
          <a:ea typeface="+mn-ea"/>
          <a:cs typeface="+mn-cs"/>
        </a:defRPr>
      </a:lvl3pPr>
      <a:lvl4pPr marL="5040150"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4pPr>
      <a:lvl5pPr marL="6480193"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5pPr>
      <a:lvl6pPr marL="7920236"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6pPr>
      <a:lvl7pPr marL="9360278"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7pPr>
      <a:lvl8pPr marL="10800321"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8pPr>
      <a:lvl9pPr marL="12240364" indent="-720021" algn="l" defTabSz="2880086" rtl="0" eaLnBrk="1" latinLnBrk="0" hangingPunct="1">
        <a:lnSpc>
          <a:spcPct val="90000"/>
        </a:lnSpc>
        <a:spcBef>
          <a:spcPts val="1575"/>
        </a:spcBef>
        <a:buFont typeface="Arial" panose="020B0604020202020204" pitchFamily="34" charset="0"/>
        <a:buChar char="•"/>
        <a:defRPr sz="5669" kern="1200">
          <a:solidFill>
            <a:schemeClr val="tx1"/>
          </a:solidFill>
          <a:latin typeface="+mn-lt"/>
          <a:ea typeface="+mn-ea"/>
          <a:cs typeface="+mn-cs"/>
        </a:defRPr>
      </a:lvl9pPr>
    </p:bodyStyle>
    <p:otherStyle>
      <a:defPPr>
        <a:defRPr lang="en-US"/>
      </a:defPPr>
      <a:lvl1pPr marL="0" algn="l" defTabSz="2880086" rtl="0" eaLnBrk="1" latinLnBrk="0" hangingPunct="1">
        <a:defRPr sz="5669" kern="1200">
          <a:solidFill>
            <a:schemeClr val="tx1"/>
          </a:solidFill>
          <a:latin typeface="+mn-lt"/>
          <a:ea typeface="+mn-ea"/>
          <a:cs typeface="+mn-cs"/>
        </a:defRPr>
      </a:lvl1pPr>
      <a:lvl2pPr marL="1440043" algn="l" defTabSz="2880086" rtl="0" eaLnBrk="1" latinLnBrk="0" hangingPunct="1">
        <a:defRPr sz="5669" kern="1200">
          <a:solidFill>
            <a:schemeClr val="tx1"/>
          </a:solidFill>
          <a:latin typeface="+mn-lt"/>
          <a:ea typeface="+mn-ea"/>
          <a:cs typeface="+mn-cs"/>
        </a:defRPr>
      </a:lvl2pPr>
      <a:lvl3pPr marL="2880086" algn="l" defTabSz="2880086" rtl="0" eaLnBrk="1" latinLnBrk="0" hangingPunct="1">
        <a:defRPr sz="5669" kern="1200">
          <a:solidFill>
            <a:schemeClr val="tx1"/>
          </a:solidFill>
          <a:latin typeface="+mn-lt"/>
          <a:ea typeface="+mn-ea"/>
          <a:cs typeface="+mn-cs"/>
        </a:defRPr>
      </a:lvl3pPr>
      <a:lvl4pPr marL="4320129" algn="l" defTabSz="2880086" rtl="0" eaLnBrk="1" latinLnBrk="0" hangingPunct="1">
        <a:defRPr sz="5669" kern="1200">
          <a:solidFill>
            <a:schemeClr val="tx1"/>
          </a:solidFill>
          <a:latin typeface="+mn-lt"/>
          <a:ea typeface="+mn-ea"/>
          <a:cs typeface="+mn-cs"/>
        </a:defRPr>
      </a:lvl4pPr>
      <a:lvl5pPr marL="5760171" algn="l" defTabSz="2880086" rtl="0" eaLnBrk="1" latinLnBrk="0" hangingPunct="1">
        <a:defRPr sz="5669" kern="1200">
          <a:solidFill>
            <a:schemeClr val="tx1"/>
          </a:solidFill>
          <a:latin typeface="+mn-lt"/>
          <a:ea typeface="+mn-ea"/>
          <a:cs typeface="+mn-cs"/>
        </a:defRPr>
      </a:lvl5pPr>
      <a:lvl6pPr marL="7200214" algn="l" defTabSz="2880086" rtl="0" eaLnBrk="1" latinLnBrk="0" hangingPunct="1">
        <a:defRPr sz="5669" kern="1200">
          <a:solidFill>
            <a:schemeClr val="tx1"/>
          </a:solidFill>
          <a:latin typeface="+mn-lt"/>
          <a:ea typeface="+mn-ea"/>
          <a:cs typeface="+mn-cs"/>
        </a:defRPr>
      </a:lvl6pPr>
      <a:lvl7pPr marL="8640257" algn="l" defTabSz="2880086" rtl="0" eaLnBrk="1" latinLnBrk="0" hangingPunct="1">
        <a:defRPr sz="5669" kern="1200">
          <a:solidFill>
            <a:schemeClr val="tx1"/>
          </a:solidFill>
          <a:latin typeface="+mn-lt"/>
          <a:ea typeface="+mn-ea"/>
          <a:cs typeface="+mn-cs"/>
        </a:defRPr>
      </a:lvl7pPr>
      <a:lvl8pPr marL="10080300" algn="l" defTabSz="2880086" rtl="0" eaLnBrk="1" latinLnBrk="0" hangingPunct="1">
        <a:defRPr sz="5669" kern="1200">
          <a:solidFill>
            <a:schemeClr val="tx1"/>
          </a:solidFill>
          <a:latin typeface="+mn-lt"/>
          <a:ea typeface="+mn-ea"/>
          <a:cs typeface="+mn-cs"/>
        </a:defRPr>
      </a:lvl8pPr>
      <a:lvl9pPr marL="11520343" algn="l" defTabSz="2880086" rtl="0" eaLnBrk="1" latinLnBrk="0" hangingPunct="1">
        <a:defRPr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1.xml"/><Relationship Id="rId7"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chart" Target="../charts/chart3.xml"/><Relationship Id="rId10" Type="http://schemas.openxmlformats.org/officeDocument/2006/relationships/image" Target="../media/image5.jpeg"/><Relationship Id="rId4" Type="http://schemas.openxmlformats.org/officeDocument/2006/relationships/chart" Target="../charts/chart2.xml"/><Relationship Id="rId9" Type="http://schemas.openxmlformats.org/officeDocument/2006/relationships/chart" Target="../charts/chart4.xml"/></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chart" Target="../charts/chart5.xml"/><Relationship Id="rId7"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chart" Target="../charts/chart7.xml"/><Relationship Id="rId10" Type="http://schemas.openxmlformats.org/officeDocument/2006/relationships/image" Target="../media/image5.jpeg"/><Relationship Id="rId4" Type="http://schemas.openxmlformats.org/officeDocument/2006/relationships/chart" Target="../charts/chart6.xml"/><Relationship Id="rId9"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65C1C-BBA0-8ADA-A473-B602CCB4AD77}"/>
            </a:ext>
          </a:extLst>
        </p:cNvPr>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3FD23DD9-B130-7964-99CD-7DA0F85673A6}"/>
              </a:ext>
            </a:extLst>
          </p:cNvPr>
          <p:cNvCxnSpPr/>
          <p:nvPr/>
        </p:nvCxnSpPr>
        <p:spPr>
          <a:xfrm>
            <a:off x="2567" y="5244409"/>
            <a:ext cx="28797858"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1F627E48-37DB-3AFC-F2B6-5F6D53AC00AE}"/>
              </a:ext>
            </a:extLst>
          </p:cNvPr>
          <p:cNvSpPr txBox="1"/>
          <p:nvPr/>
        </p:nvSpPr>
        <p:spPr>
          <a:xfrm>
            <a:off x="1311944" y="5952519"/>
            <a:ext cx="26176536" cy="1943096"/>
          </a:xfrm>
          <a:prstGeom prst="rect">
            <a:avLst/>
          </a:prstGeom>
          <a:noFill/>
        </p:spPr>
        <p:txBody>
          <a:bodyPr wrap="square" rtlCol="0">
            <a:spAutoFit/>
          </a:bodyPr>
          <a:lstStyle/>
          <a:p>
            <a:pPr indent="457200" algn="ctr">
              <a:lnSpc>
                <a:spcPct val="115000"/>
              </a:lnSpc>
              <a:spcAft>
                <a:spcPts val="1000"/>
              </a:spcAft>
              <a:buNone/>
            </a:pPr>
            <a:r>
              <a:rPr lang="en-US" sz="5400" b="1" dirty="0">
                <a:latin typeface="Times New Roman" panose="02020603050405020304" pitchFamily="18" charset="0"/>
                <a:ea typeface="Times New Roman" panose="02020603050405020304" pitchFamily="18" charset="0"/>
                <a:cs typeface="Times New Roman" panose="02020603050405020304" pitchFamily="18" charset="0"/>
              </a:rPr>
              <a:t>ANALIZA IMPACTULUI DIVERSIFICĂRII ACTIVITĂȚILOR ECONOMICE ASUPRA OCUPĂRII FORȚEI DE MUNCĂ ÎN MEDIUL RURAL DIN ROMÂNIA</a:t>
            </a:r>
            <a:endParaRPr lang="en-US" sz="4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C57B61ED-70C7-3935-6188-369CCB237FFD}"/>
              </a:ext>
            </a:extLst>
          </p:cNvPr>
          <p:cNvSpPr txBox="1"/>
          <p:nvPr/>
        </p:nvSpPr>
        <p:spPr>
          <a:xfrm>
            <a:off x="193390" y="8686331"/>
            <a:ext cx="27656483" cy="1323439"/>
          </a:xfrm>
          <a:prstGeom prst="rect">
            <a:avLst/>
          </a:prstGeom>
          <a:noFill/>
        </p:spPr>
        <p:txBody>
          <a:bodyPr wrap="square" rtlCol="0">
            <a:spAutoFit/>
          </a:bodyPr>
          <a:lstStyle/>
          <a:p>
            <a:pPr algn="r"/>
            <a:r>
              <a:rPr lang="en-US" sz="4000" b="1" dirty="0">
                <a:latin typeface="Times New Roman" panose="02020603050405020304" pitchFamily="18" charset="0"/>
                <a:ea typeface="Arial" charset="0"/>
                <a:cs typeface="Times New Roman" panose="02020603050405020304" pitchFamily="18" charset="0"/>
              </a:rPr>
              <a:t>Andreea GIUCA</a:t>
            </a:r>
            <a:br>
              <a:rPr lang="en-US" sz="4000" b="1" dirty="0">
                <a:latin typeface="Times New Roman" panose="02020603050405020304" pitchFamily="18" charset="0"/>
                <a:ea typeface="Arial" charset="0"/>
                <a:cs typeface="Times New Roman" panose="02020603050405020304" pitchFamily="18" charset="0"/>
              </a:rPr>
            </a:br>
            <a:r>
              <a:rPr lang="en-US" sz="4000" b="1" dirty="0">
                <a:latin typeface="Times New Roman" panose="02020603050405020304" pitchFamily="18" charset="0"/>
                <a:ea typeface="Arial" charset="0"/>
                <a:cs typeface="Times New Roman" panose="02020603050405020304" pitchFamily="18" charset="0"/>
              </a:rPr>
              <a:t>Vili DRAGOMIR</a:t>
            </a:r>
            <a:endParaRPr lang="ro-RO" sz="4000" b="1" i="1" dirty="0">
              <a:latin typeface="Times New Roman" panose="02020603050405020304" pitchFamily="18" charset="0"/>
              <a:ea typeface="Arial" charset="0"/>
              <a:cs typeface="Times New Roman" panose="02020603050405020304" pitchFamily="18" charset="0"/>
            </a:endParaRPr>
          </a:p>
        </p:txBody>
      </p:sp>
      <p:sp>
        <p:nvSpPr>
          <p:cNvPr id="20" name="TextBox 19">
            <a:extLst>
              <a:ext uri="{FF2B5EF4-FFF2-40B4-BE49-F238E27FC236}">
                <a16:creationId xmlns:a16="http://schemas.microsoft.com/office/drawing/2014/main" id="{72668D05-ADDA-3E75-0890-EB88D7813269}"/>
              </a:ext>
            </a:extLst>
          </p:cNvPr>
          <p:cNvSpPr txBox="1"/>
          <p:nvPr/>
        </p:nvSpPr>
        <p:spPr>
          <a:xfrm>
            <a:off x="1311945" y="9545326"/>
            <a:ext cx="4733256" cy="707886"/>
          </a:xfrm>
          <a:prstGeom prst="rect">
            <a:avLst/>
          </a:prstGeom>
          <a:noFill/>
        </p:spPr>
        <p:txBody>
          <a:bodyPr wrap="square" rtlCol="0">
            <a:spAutoFit/>
          </a:bodyPr>
          <a:lstStyle/>
          <a:p>
            <a:r>
              <a:rPr lang="en-US" sz="4000" b="1" dirty="0">
                <a:effectLst/>
                <a:latin typeface="Times New Roman" panose="02020603050405020304" pitchFamily="18" charset="0"/>
                <a:ea typeface="Times New Roman" panose="02020603050405020304" pitchFamily="18" charset="0"/>
                <a:cs typeface="Times New Roman" panose="02020603050405020304" pitchFamily="18" charset="0"/>
              </a:rPr>
              <a:t>INTRODUCERE</a:t>
            </a:r>
            <a:r>
              <a:rPr lang="ro-RO" sz="4000" b="1" dirty="0">
                <a:latin typeface="Times New Roman" panose="02020603050405020304" pitchFamily="18" charset="0"/>
                <a:ea typeface="Arial" charset="0"/>
                <a:cs typeface="Times New Roman" panose="02020603050405020304" pitchFamily="18" charset="0"/>
              </a:rPr>
              <a:t>:</a:t>
            </a:r>
          </a:p>
        </p:txBody>
      </p:sp>
      <p:sp>
        <p:nvSpPr>
          <p:cNvPr id="21" name="TextBox 20">
            <a:extLst>
              <a:ext uri="{FF2B5EF4-FFF2-40B4-BE49-F238E27FC236}">
                <a16:creationId xmlns:a16="http://schemas.microsoft.com/office/drawing/2014/main" id="{9DA633FD-D2C5-833A-A5EC-9C7B40E6CC18}"/>
              </a:ext>
            </a:extLst>
          </p:cNvPr>
          <p:cNvSpPr txBox="1"/>
          <p:nvPr/>
        </p:nvSpPr>
        <p:spPr>
          <a:xfrm>
            <a:off x="17002623" y="11563039"/>
            <a:ext cx="9735776" cy="707886"/>
          </a:xfrm>
          <a:prstGeom prst="rect">
            <a:avLst/>
          </a:prstGeom>
          <a:noFill/>
        </p:spPr>
        <p:txBody>
          <a:bodyPr wrap="square" rtlCol="0">
            <a:spAutoFit/>
          </a:bodyPr>
          <a:lstStyle/>
          <a:p>
            <a:r>
              <a:rPr lang="en-US" sz="4000" b="1" dirty="0">
                <a:latin typeface="Times New Roman" panose="02020603050405020304" pitchFamily="18" charset="0"/>
                <a:cs typeface="Times New Roman" panose="02020603050405020304" pitchFamily="18" charset="0"/>
              </a:rPr>
              <a:t>MATERIAL SI METODA:</a:t>
            </a:r>
            <a:endParaRPr lang="ro-RO" sz="4000" b="1"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DA4EDAC6-2C25-3D79-7F6D-940E569F0FEA}"/>
              </a:ext>
            </a:extLst>
          </p:cNvPr>
          <p:cNvSpPr txBox="1"/>
          <p:nvPr/>
        </p:nvSpPr>
        <p:spPr>
          <a:xfrm>
            <a:off x="956571" y="20872697"/>
            <a:ext cx="7683387" cy="707886"/>
          </a:xfrm>
          <a:prstGeom prst="rect">
            <a:avLst/>
          </a:prstGeom>
          <a:noFill/>
        </p:spPr>
        <p:txBody>
          <a:bodyPr wrap="square" rtlCol="0">
            <a:spAutoFit/>
          </a:bodyPr>
          <a:lstStyle/>
          <a:p>
            <a:r>
              <a:rPr lang="en-US" sz="4000" b="1" dirty="0">
                <a:latin typeface="Times New Roman" panose="02020603050405020304" pitchFamily="18" charset="0"/>
                <a:ea typeface="Arial" charset="0"/>
                <a:cs typeface="Times New Roman" panose="02020603050405020304" pitchFamily="18" charset="0"/>
              </a:rPr>
              <a:t>REZULTATE SI DISCUTII:</a:t>
            </a:r>
            <a:endParaRPr lang="ro-RO" sz="4000" b="1" dirty="0">
              <a:latin typeface="Times New Roman" panose="02020603050405020304" pitchFamily="18" charset="0"/>
              <a:ea typeface="Arial" charset="0"/>
              <a:cs typeface="Times New Roman" panose="02020603050405020304" pitchFamily="18" charset="0"/>
            </a:endParaRPr>
          </a:p>
        </p:txBody>
      </p:sp>
      <p:cxnSp>
        <p:nvCxnSpPr>
          <p:cNvPr id="24" name="Straight Connector 23">
            <a:extLst>
              <a:ext uri="{FF2B5EF4-FFF2-40B4-BE49-F238E27FC236}">
                <a16:creationId xmlns:a16="http://schemas.microsoft.com/office/drawing/2014/main" id="{2B62BF86-8993-D2D0-8751-B2AA0ADDB0A1}"/>
              </a:ext>
            </a:extLst>
          </p:cNvPr>
          <p:cNvCxnSpPr/>
          <p:nvPr/>
        </p:nvCxnSpPr>
        <p:spPr>
          <a:xfrm>
            <a:off x="2567" y="5316670"/>
            <a:ext cx="28797858"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1167ACE-8F97-723C-E0A1-EF0DAD9A4E0A}"/>
              </a:ext>
            </a:extLst>
          </p:cNvPr>
          <p:cNvCxnSpPr/>
          <p:nvPr/>
        </p:nvCxnSpPr>
        <p:spPr>
          <a:xfrm>
            <a:off x="2567" y="5442262"/>
            <a:ext cx="28797858"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D9276D41-503E-0FD7-DC71-E7A18CACD178}"/>
              </a:ext>
            </a:extLst>
          </p:cNvPr>
          <p:cNvSpPr txBox="1"/>
          <p:nvPr/>
        </p:nvSpPr>
        <p:spPr>
          <a:xfrm>
            <a:off x="659893" y="41247188"/>
            <a:ext cx="27480635" cy="1754326"/>
          </a:xfrm>
          <a:prstGeom prst="rect">
            <a:avLst/>
          </a:prstGeom>
          <a:noFill/>
        </p:spPr>
        <p:txBody>
          <a:bodyPr wrap="square" rtlCol="0">
            <a:spAutoFit/>
          </a:bodyPr>
          <a:lstStyle/>
          <a:p>
            <a:pPr algn="just"/>
            <a:r>
              <a:rPr lang="en-US" sz="3600" b="1" dirty="0">
                <a:latin typeface="Times New Roman" panose="02020603050405020304" pitchFamily="18" charset="0"/>
                <a:cs typeface="Times New Roman" panose="02020603050405020304" pitchFamily="18" charset="0"/>
              </a:rPr>
              <a:t>ACKNOWLEDGEMENTS: </a:t>
            </a:r>
            <a:r>
              <a:rPr lang="en-US" sz="3600" dirty="0" err="1">
                <a:latin typeface="Times New Roman" panose="02020603050405020304" pitchFamily="18" charset="0"/>
                <a:cs typeface="Times New Roman" panose="02020603050405020304" pitchFamily="18" charset="0"/>
              </a:rPr>
              <a:t>Această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lucrare</a:t>
            </a:r>
            <a:r>
              <a:rPr lang="en-US" sz="3600" dirty="0">
                <a:latin typeface="Times New Roman" panose="02020603050405020304" pitchFamily="18" charset="0"/>
                <a:cs typeface="Times New Roman" panose="02020603050405020304" pitchFamily="18" charset="0"/>
              </a:rPr>
              <a:t> a </a:t>
            </a:r>
            <a:r>
              <a:rPr lang="en-US" sz="3600" dirty="0" err="1">
                <a:latin typeface="Times New Roman" panose="02020603050405020304" pitchFamily="18" charset="0"/>
                <a:cs typeface="Times New Roman" panose="02020603050405020304" pitchFamily="18" charset="0"/>
              </a:rPr>
              <a:t>fost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susținută</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Ministerul</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Agriculturii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Dezvoltării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Rurale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prin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Programul</a:t>
            </a:r>
            <a:r>
              <a:rPr lang="en-US" sz="3600" dirty="0">
                <a:latin typeface="Times New Roman" panose="02020603050405020304" pitchFamily="18" charset="0"/>
                <a:cs typeface="Times New Roman" panose="02020603050405020304" pitchFamily="18" charset="0"/>
              </a:rPr>
              <a:t> ADER, </a:t>
            </a:r>
            <a:r>
              <a:rPr lang="en-US" sz="3600" dirty="0" err="1">
                <a:latin typeface="Times New Roman" panose="02020603050405020304" pitchFamily="18" charset="0"/>
                <a:cs typeface="Times New Roman" panose="02020603050405020304" pitchFamily="18" charset="0"/>
              </a:rPr>
              <a:t>Proiectul</a:t>
            </a:r>
            <a:r>
              <a:rPr lang="en-US" sz="3600" dirty="0">
                <a:latin typeface="Times New Roman" panose="02020603050405020304" pitchFamily="18" charset="0"/>
                <a:cs typeface="Times New Roman" panose="02020603050405020304" pitchFamily="18" charset="0"/>
              </a:rPr>
              <a:t> ADER 22.1.1 – „</a:t>
            </a:r>
            <a:r>
              <a:rPr lang="en-US" sz="3600" dirty="0" err="1">
                <a:latin typeface="Times New Roman" panose="02020603050405020304" pitchFamily="18" charset="0"/>
                <a:cs typeface="Times New Roman" panose="02020603050405020304" pitchFamily="18" charset="0"/>
              </a:rPr>
              <a:t>Proiectarea</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modele</a:t>
            </a:r>
            <a:r>
              <a:rPr lang="en-US" sz="3600" dirty="0">
                <a:latin typeface="Times New Roman" panose="02020603050405020304" pitchFamily="18" charset="0"/>
                <a:cs typeface="Times New Roman" panose="02020603050405020304" pitchFamily="18" charset="0"/>
              </a:rPr>
              <a:t> tehnico-</a:t>
            </a:r>
            <a:r>
              <a:rPr lang="en-US" sz="3600" dirty="0" err="1">
                <a:latin typeface="Times New Roman" panose="02020603050405020304" pitchFamily="18" charset="0"/>
                <a:cs typeface="Times New Roman" panose="02020603050405020304" pitchFamily="18" charset="0"/>
              </a:rPr>
              <a:t>economice</a:t>
            </a:r>
            <a:r>
              <a:rPr lang="en-US" sz="3600" dirty="0">
                <a:latin typeface="Times New Roman" panose="02020603050405020304" pitchFamily="18" charset="0"/>
                <a:cs typeface="Times New Roman" panose="02020603050405020304" pitchFamily="18" charset="0"/>
              </a:rPr>
              <a:t> pentru </a:t>
            </a:r>
            <a:r>
              <a:rPr lang="en-US" sz="3600" dirty="0" err="1">
                <a:latin typeface="Times New Roman" panose="02020603050405020304" pitchFamily="18" charset="0"/>
                <a:cs typeface="Times New Roman" panose="02020603050405020304" pitchFamily="18" charset="0"/>
              </a:rPr>
              <a:t>analiza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capacității</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reziliență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sustenabilitate</a:t>
            </a:r>
            <a:r>
              <a:rPr lang="en-US" sz="3600" dirty="0">
                <a:latin typeface="Times New Roman" panose="02020603050405020304" pitchFamily="18" charset="0"/>
                <a:cs typeface="Times New Roman" panose="02020603050405020304" pitchFamily="18" charset="0"/>
              </a:rPr>
              <a:t> a </a:t>
            </a:r>
            <a:r>
              <a:rPr lang="en-US" sz="3600" dirty="0" err="1">
                <a:latin typeface="Times New Roman" panose="02020603050405020304" pitchFamily="18" charset="0"/>
                <a:cs typeface="Times New Roman" panose="02020603050405020304" pitchFamily="18" charset="0"/>
              </a:rPr>
              <a:t>sectorului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agricol</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optimizarea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proceselor</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producție</a:t>
            </a:r>
            <a:r>
              <a:rPr lang="en-US" sz="3600" dirty="0">
                <a:latin typeface="Times New Roman" panose="02020603050405020304" pitchFamily="18" charset="0"/>
                <a:cs typeface="Times New Roman" panose="02020603050405020304" pitchFamily="18" charset="0"/>
              </a:rPr>
              <a:t>”.</a:t>
            </a:r>
            <a:endParaRPr lang="ro-RO" sz="3600" b="1" noProof="1">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9F5ECDF8-4F34-7E64-07C7-1753F36AA505}"/>
              </a:ext>
            </a:extLst>
          </p:cNvPr>
          <p:cNvSpPr txBox="1"/>
          <p:nvPr/>
        </p:nvSpPr>
        <p:spPr>
          <a:xfrm>
            <a:off x="4904509" y="982059"/>
            <a:ext cx="18518250" cy="4762714"/>
          </a:xfrm>
          <a:prstGeom prst="rect">
            <a:avLst/>
          </a:prstGeom>
          <a:noFill/>
        </p:spPr>
        <p:txBody>
          <a:bodyPr wrap="square" rtlCol="0">
            <a:spAutoFit/>
          </a:bodyPr>
          <a:lstStyle/>
          <a:p>
            <a:pPr lvl="0" algn="ctr" defTabSz="3628759"/>
            <a:r>
              <a:rPr lang="ro-RO" sz="6000" b="1" dirty="0">
                <a:solidFill>
                  <a:prstClr val="black"/>
                </a:solidFill>
                <a:latin typeface="Arial Black" panose="020B0A04020102020204" pitchFamily="34" charset="0"/>
              </a:rPr>
              <a:t>Conferința anuală</a:t>
            </a:r>
            <a:endParaRPr lang="en-US" sz="6000" b="1" dirty="0">
              <a:solidFill>
                <a:prstClr val="black"/>
              </a:solidFill>
              <a:latin typeface="Arial Black" panose="020B0A04020102020204" pitchFamily="34" charset="0"/>
            </a:endParaRPr>
          </a:p>
          <a:p>
            <a:pPr lvl="0" algn="ctr" defTabSz="3628759"/>
            <a:r>
              <a:rPr lang="en-US" sz="6000" b="1" dirty="0">
                <a:solidFill>
                  <a:prstClr val="black"/>
                </a:solidFill>
                <a:latin typeface="Arial Black" panose="020B0A04020102020204" pitchFamily="34" charset="0"/>
              </a:rPr>
              <a:t>"</a:t>
            </a:r>
            <a:r>
              <a:rPr lang="en-US" sz="6000" b="1" dirty="0" err="1">
                <a:solidFill>
                  <a:prstClr val="black"/>
                </a:solidFill>
                <a:latin typeface="Arial Black" panose="020B0A04020102020204" pitchFamily="34" charset="0"/>
              </a:rPr>
              <a:t>Realizări</a:t>
            </a:r>
            <a:r>
              <a:rPr lang="en-US" sz="6000" b="1" dirty="0">
                <a:solidFill>
                  <a:prstClr val="black"/>
                </a:solidFill>
                <a:latin typeface="Arial Black" panose="020B0A04020102020204" pitchFamily="34" charset="0"/>
              </a:rPr>
              <a:t> și perspective </a:t>
            </a:r>
            <a:r>
              <a:rPr lang="en-US" sz="6000" b="1" dirty="0" err="1">
                <a:solidFill>
                  <a:prstClr val="black"/>
                </a:solidFill>
                <a:latin typeface="Arial Black" panose="020B0A04020102020204" pitchFamily="34" charset="0"/>
              </a:rPr>
              <a:t>în</a:t>
            </a:r>
            <a:r>
              <a:rPr lang="en-US" sz="6000" b="1" dirty="0">
                <a:solidFill>
                  <a:prstClr val="black"/>
                </a:solidFill>
                <a:latin typeface="Arial Black" panose="020B0A04020102020204" pitchFamily="34" charset="0"/>
              </a:rPr>
              <a:t> </a:t>
            </a:r>
            <a:r>
              <a:rPr lang="en-US" sz="6000" b="1" dirty="0" err="1">
                <a:solidFill>
                  <a:prstClr val="black"/>
                </a:solidFill>
                <a:latin typeface="Arial Black" panose="020B0A04020102020204" pitchFamily="34" charset="0"/>
              </a:rPr>
              <a:t>cercetarea</a:t>
            </a:r>
            <a:r>
              <a:rPr lang="en-US" sz="6000" b="1" dirty="0">
                <a:solidFill>
                  <a:prstClr val="black"/>
                </a:solidFill>
                <a:latin typeface="Arial Black" panose="020B0A04020102020204" pitchFamily="34" charset="0"/>
              </a:rPr>
              <a:t> </a:t>
            </a:r>
            <a:r>
              <a:rPr lang="en-US" sz="6000" b="1" dirty="0" err="1">
                <a:solidFill>
                  <a:prstClr val="black"/>
                </a:solidFill>
                <a:latin typeface="Arial Black" panose="020B0A04020102020204" pitchFamily="34" charset="0"/>
              </a:rPr>
              <a:t>agricolă</a:t>
            </a:r>
            <a:r>
              <a:rPr lang="en-US" sz="6000" b="1" dirty="0">
                <a:solidFill>
                  <a:prstClr val="black"/>
                </a:solidFill>
                <a:latin typeface="Arial Black" panose="020B0A04020102020204" pitchFamily="34" charset="0"/>
              </a:rPr>
              <a:t> </a:t>
            </a:r>
            <a:r>
              <a:rPr lang="en-US" sz="6000" b="1" dirty="0" smtClean="0">
                <a:solidFill>
                  <a:prstClr val="black"/>
                </a:solidFill>
                <a:latin typeface="Arial Black" panose="020B0A04020102020204" pitchFamily="34" charset="0"/>
              </a:rPr>
              <a:t>și </a:t>
            </a:r>
            <a:r>
              <a:rPr lang="en-US" sz="6000" b="1" dirty="0" err="1">
                <a:solidFill>
                  <a:prstClr val="black"/>
                </a:solidFill>
                <a:latin typeface="Arial Black" panose="020B0A04020102020204" pitchFamily="34" charset="0"/>
              </a:rPr>
              <a:t>silvică</a:t>
            </a:r>
            <a:r>
              <a:rPr lang="en-US" sz="6000" b="1" dirty="0">
                <a:solidFill>
                  <a:prstClr val="black"/>
                </a:solidFill>
                <a:latin typeface="Arial Black" panose="020B0A04020102020204" pitchFamily="34" charset="0"/>
              </a:rPr>
              <a:t> </a:t>
            </a:r>
            <a:r>
              <a:rPr lang="en-US" sz="6000" b="1" dirty="0" err="1">
                <a:solidFill>
                  <a:prstClr val="black"/>
                </a:solidFill>
                <a:latin typeface="Arial Black" panose="020B0A04020102020204" pitchFamily="34" charset="0"/>
              </a:rPr>
              <a:t>românească</a:t>
            </a:r>
            <a:r>
              <a:rPr lang="en-US" sz="6000" b="1" dirty="0">
                <a:solidFill>
                  <a:prstClr val="black"/>
                </a:solidFill>
                <a:latin typeface="Arial Black" panose="020B0A04020102020204" pitchFamily="34" charset="0"/>
              </a:rPr>
              <a:t>”</a:t>
            </a:r>
          </a:p>
          <a:p>
            <a:pPr lvl="0" algn="ctr" defTabSz="3628759"/>
            <a:r>
              <a:rPr lang="en-US" sz="6000" b="1" dirty="0">
                <a:solidFill>
                  <a:prstClr val="black"/>
                </a:solidFill>
                <a:latin typeface="Arial Black" panose="020B0A04020102020204" pitchFamily="34" charset="0"/>
              </a:rPr>
              <a:t>Edi</a:t>
            </a:r>
            <a:r>
              <a:rPr lang="ro-RO" sz="6000" b="1" dirty="0" err="1">
                <a:solidFill>
                  <a:prstClr val="black"/>
                </a:solidFill>
                <a:latin typeface="Arial Black" panose="020B0A04020102020204" pitchFamily="34" charset="0"/>
              </a:rPr>
              <a:t>ția</a:t>
            </a:r>
            <a:r>
              <a:rPr lang="ro-RO" sz="6000" b="1" dirty="0">
                <a:solidFill>
                  <a:prstClr val="black"/>
                </a:solidFill>
                <a:latin typeface="Arial Black" panose="020B0A04020102020204" pitchFamily="34" charset="0"/>
              </a:rPr>
              <a:t> a V-a – 2</a:t>
            </a:r>
            <a:r>
              <a:rPr lang="en-US" sz="6000" b="1" dirty="0">
                <a:solidFill>
                  <a:prstClr val="black"/>
                </a:solidFill>
                <a:latin typeface="Arial Black" panose="020B0A04020102020204" pitchFamily="34" charset="0"/>
              </a:rPr>
              <a:t>8</a:t>
            </a:r>
            <a:r>
              <a:rPr lang="ro-RO" sz="6000" b="1" dirty="0">
                <a:solidFill>
                  <a:prstClr val="black"/>
                </a:solidFill>
                <a:latin typeface="Arial Black" panose="020B0A04020102020204" pitchFamily="34" charset="0"/>
              </a:rPr>
              <a:t> mai 2026</a:t>
            </a:r>
          </a:p>
          <a:p>
            <a:endParaRPr lang="en-US" sz="6349"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500C92B0-2346-AC7F-1BB9-C745EBBBF65A}"/>
              </a:ext>
            </a:extLst>
          </p:cNvPr>
          <p:cNvSpPr txBox="1"/>
          <p:nvPr/>
        </p:nvSpPr>
        <p:spPr>
          <a:xfrm>
            <a:off x="1311945" y="34686887"/>
            <a:ext cx="26062303" cy="6186309"/>
          </a:xfrm>
          <a:prstGeom prst="rect">
            <a:avLst/>
          </a:prstGeom>
          <a:noFill/>
        </p:spPr>
        <p:txBody>
          <a:bodyPr wrap="square" rtlCol="0">
            <a:spAutoFit/>
          </a:bodyPr>
          <a:lstStyle/>
          <a:p>
            <a:r>
              <a:rPr lang="en-US" sz="3600" b="1" dirty="0">
                <a:latin typeface="Times New Roman" panose="02020603050405020304" pitchFamily="18" charset="0"/>
                <a:cs typeface="Times New Roman" panose="02020603050405020304" pitchFamily="18" charset="0"/>
              </a:rPr>
              <a:t>CONCLUZII</a:t>
            </a:r>
            <a:r>
              <a:rPr lang="ro-RO" sz="3600" b="1" dirty="0">
                <a:latin typeface="Times New Roman" panose="02020603050405020304" pitchFamily="18" charset="0"/>
                <a:cs typeface="Times New Roman" panose="02020603050405020304" pitchFamily="18" charset="0"/>
              </a:rPr>
              <a:t>:</a:t>
            </a:r>
            <a:endParaRPr lang="en-US" sz="3600" b="1" dirty="0">
              <a:latin typeface="Times New Roman" panose="02020603050405020304" pitchFamily="18" charset="0"/>
              <a:cs typeface="Times New Roman" panose="02020603050405020304" pitchFamily="18" charset="0"/>
            </a:endParaRPr>
          </a:p>
          <a:p>
            <a:endParaRPr lang="ro-RO" sz="3600" b="1" dirty="0">
              <a:latin typeface="Times New Roman" panose="02020603050405020304" pitchFamily="18" charset="0"/>
              <a:cs typeface="Times New Roman" panose="02020603050405020304" pitchFamily="18" charset="0"/>
            </a:endParaRPr>
          </a:p>
          <a:p>
            <a:pPr marL="742950" indent="-742950" algn="just">
              <a:buAutoNum type="arabicPeriod"/>
            </a:pPr>
            <a:r>
              <a:rPr lang="ro-RO" sz="3600" dirty="0">
                <a:latin typeface="Times New Roman" panose="02020603050405020304" pitchFamily="18" charset="0"/>
                <a:cs typeface="Times New Roman" panose="02020603050405020304" pitchFamily="18" charset="0"/>
              </a:rPr>
              <a:t>În perioada 2020–2024, indicatorii economici au crescut, dar decalajele dintre mediul rural și urban persistă.</a:t>
            </a:r>
            <a:endParaRPr lang="en-US" sz="3600" dirty="0">
              <a:latin typeface="Times New Roman" panose="02020603050405020304" pitchFamily="18" charset="0"/>
              <a:cs typeface="Times New Roman" panose="02020603050405020304" pitchFamily="18" charset="0"/>
            </a:endParaRPr>
          </a:p>
          <a:p>
            <a:pPr marL="742950" indent="-742950" algn="just">
              <a:buAutoNum type="arabicPeriod"/>
            </a:pPr>
            <a:r>
              <a:rPr lang="ro-RO" sz="3600" dirty="0">
                <a:latin typeface="Times New Roman" panose="02020603050405020304" pitchFamily="18" charset="0"/>
                <a:cs typeface="Times New Roman" panose="02020603050405020304" pitchFamily="18" charset="0"/>
              </a:rPr>
              <a:t>Piața muncii din mediul rural rămâne vulnerabilă: șomaj mai mare și o ocupare mai fluctuantă.</a:t>
            </a:r>
            <a:endParaRPr lang="en-US" sz="3600" dirty="0">
              <a:latin typeface="Times New Roman" panose="02020603050405020304" pitchFamily="18" charset="0"/>
              <a:cs typeface="Times New Roman" panose="02020603050405020304" pitchFamily="18" charset="0"/>
            </a:endParaRPr>
          </a:p>
          <a:p>
            <a:pPr marL="742950" indent="-742950" algn="just">
              <a:buAutoNum type="arabicPeriod"/>
            </a:pPr>
            <a:r>
              <a:rPr lang="ro-RO" sz="3600" dirty="0">
                <a:latin typeface="Times New Roman" panose="02020603050405020304" pitchFamily="18" charset="0"/>
                <a:cs typeface="Times New Roman" panose="02020603050405020304" pitchFamily="18" charset="0"/>
              </a:rPr>
              <a:t>Agricultura este dominată de ferme mici, familiale, cu productivitate scăzută.</a:t>
            </a:r>
            <a:endParaRPr lang="en-US" sz="3600" dirty="0">
              <a:latin typeface="Times New Roman" panose="02020603050405020304" pitchFamily="18" charset="0"/>
              <a:cs typeface="Times New Roman" panose="02020603050405020304" pitchFamily="18" charset="0"/>
            </a:endParaRPr>
          </a:p>
          <a:p>
            <a:pPr marL="742950" indent="-742950" algn="just">
              <a:buAutoNum type="arabicPeriod"/>
            </a:pPr>
            <a:r>
              <a:rPr lang="ro-RO" sz="3600" dirty="0">
                <a:latin typeface="Times New Roman" panose="02020603050405020304" pitchFamily="18" charset="0"/>
                <a:cs typeface="Times New Roman" panose="02020603050405020304" pitchFamily="18" charset="0"/>
              </a:rPr>
              <a:t>Această structură accentuează dependența economică de agricultură.</a:t>
            </a:r>
            <a:endParaRPr lang="en-US" sz="3600" dirty="0">
              <a:latin typeface="Times New Roman" panose="02020603050405020304" pitchFamily="18" charset="0"/>
              <a:cs typeface="Times New Roman" panose="02020603050405020304" pitchFamily="18" charset="0"/>
            </a:endParaRPr>
          </a:p>
          <a:p>
            <a:pPr marL="742950" indent="-742950" algn="just">
              <a:buAutoNum type="arabicPeriod"/>
            </a:pPr>
            <a:r>
              <a:rPr lang="ro-RO" sz="3600" dirty="0">
                <a:latin typeface="Times New Roman" panose="02020603050405020304" pitchFamily="18" charset="0"/>
                <a:cs typeface="Times New Roman" panose="02020603050405020304" pitchFamily="18" charset="0"/>
              </a:rPr>
              <a:t>Este necesară modernizarea agriculturii și creșterea atractivității acesteia pentru tineri.</a:t>
            </a:r>
            <a:endParaRPr lang="en-US" sz="3600" dirty="0">
              <a:latin typeface="Times New Roman" panose="02020603050405020304" pitchFamily="18" charset="0"/>
              <a:cs typeface="Times New Roman" panose="02020603050405020304" pitchFamily="18" charset="0"/>
            </a:endParaRPr>
          </a:p>
          <a:p>
            <a:pPr marL="742950" indent="-742950" algn="just">
              <a:buAutoNum type="arabicPeriod"/>
            </a:pPr>
            <a:r>
              <a:rPr lang="ro-RO" sz="3600" dirty="0">
                <a:latin typeface="Times New Roman" panose="02020603050405020304" pitchFamily="18" charset="0"/>
                <a:cs typeface="Times New Roman" panose="02020603050405020304" pitchFamily="18" charset="0"/>
              </a:rPr>
              <a:t>Diversificarea activităților economice este esențială pentru reducerea dependenței de agricultură.</a:t>
            </a:r>
            <a:endParaRPr lang="en-US" sz="3600" dirty="0">
              <a:latin typeface="Times New Roman" panose="02020603050405020304" pitchFamily="18" charset="0"/>
              <a:cs typeface="Times New Roman" panose="02020603050405020304" pitchFamily="18" charset="0"/>
            </a:endParaRPr>
          </a:p>
          <a:p>
            <a:pPr marL="742950" indent="-742950" algn="just">
              <a:buAutoNum type="arabicPeriod"/>
            </a:pPr>
            <a:r>
              <a:rPr lang="ro-RO" sz="3600" dirty="0">
                <a:latin typeface="Times New Roman" panose="02020603050405020304" pitchFamily="18" charset="0"/>
                <a:cs typeface="Times New Roman" panose="02020603050405020304" pitchFamily="18" charset="0"/>
              </a:rPr>
              <a:t>Sunt necesare politici publice integrate, axate pe dezvoltarea capitalului uman.</a:t>
            </a:r>
            <a:endParaRPr lang="en-US" sz="3600" dirty="0">
              <a:latin typeface="Times New Roman" panose="02020603050405020304" pitchFamily="18" charset="0"/>
              <a:cs typeface="Times New Roman" panose="02020603050405020304" pitchFamily="18" charset="0"/>
            </a:endParaRPr>
          </a:p>
          <a:p>
            <a:pPr marL="742950" indent="-742950" algn="just">
              <a:buAutoNum type="arabicPeriod"/>
            </a:pPr>
            <a:r>
              <a:rPr lang="ro-RO" sz="3600" dirty="0">
                <a:latin typeface="Times New Roman" panose="02020603050405020304" pitchFamily="18" charset="0"/>
                <a:cs typeface="Times New Roman" panose="02020603050405020304" pitchFamily="18" charset="0"/>
              </a:rPr>
              <a:t>Investițiile non-agricole trebuie stimulate pentru a crea locuri de muncă durabile.</a:t>
            </a:r>
            <a:endParaRPr lang="en-US" sz="3600" dirty="0">
              <a:latin typeface="Times New Roman" panose="02020603050405020304" pitchFamily="18" charset="0"/>
              <a:cs typeface="Times New Roman" panose="02020603050405020304" pitchFamily="18" charset="0"/>
            </a:endParaRPr>
          </a:p>
          <a:p>
            <a:pPr marL="742950" indent="-742950" algn="just">
              <a:buAutoNum type="arabicPeriod"/>
            </a:pPr>
            <a:r>
              <a:rPr lang="ro-RO" sz="3600" dirty="0">
                <a:latin typeface="Times New Roman" panose="02020603050405020304" pitchFamily="18" charset="0"/>
                <a:cs typeface="Times New Roman" panose="02020603050405020304" pitchFamily="18" charset="0"/>
              </a:rPr>
              <a:t>Reducerea decalajelor dintre mediul rural și urban trebuie să devină un obiectiv central al dezvoltării durabile.</a:t>
            </a:r>
            <a:endParaRPr lang="ro-RO" sz="3600" b="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68448843-D4E1-B6E3-FC73-82DDA24D134E}"/>
              </a:ext>
            </a:extLst>
          </p:cNvPr>
          <p:cNvPicPr>
            <a:picLocks noChangeAspect="1"/>
          </p:cNvPicPr>
          <p:nvPr/>
        </p:nvPicPr>
        <p:blipFill>
          <a:blip r:embed="rId2">
            <a:extLst>
              <a:ext uri="{28A0092B-C50C-407E-A947-70E740481C1C}">
                <a14:useLocalDpi xmlns:a14="http://schemas.microsoft.com/office/drawing/2010/main" val="0"/>
              </a:ext>
            </a:extLst>
          </a:blip>
          <a:srcRect r="78813"/>
          <a:stretch>
            <a:fillRect/>
          </a:stretch>
        </p:blipFill>
        <p:spPr>
          <a:xfrm>
            <a:off x="23422759" y="1103403"/>
            <a:ext cx="4778651" cy="2755222"/>
          </a:xfrm>
          <a:prstGeom prst="rect">
            <a:avLst/>
          </a:prstGeom>
        </p:spPr>
      </p:pic>
      <p:graphicFrame>
        <p:nvGraphicFramePr>
          <p:cNvPr id="4" name="Diagramă 3">
            <a:extLst>
              <a:ext uri="{FF2B5EF4-FFF2-40B4-BE49-F238E27FC236}">
                <a16:creationId xmlns:a16="http://schemas.microsoft.com/office/drawing/2014/main" id="{D202599B-0355-040B-72E4-282DADC04528}"/>
              </a:ext>
            </a:extLst>
          </p:cNvPr>
          <p:cNvGraphicFramePr>
            <a:graphicFrameLocks/>
          </p:cNvGraphicFramePr>
          <p:nvPr/>
        </p:nvGraphicFramePr>
        <p:xfrm>
          <a:off x="736769" y="22947145"/>
          <a:ext cx="7964808" cy="49856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Diagramă 6">
            <a:extLst>
              <a:ext uri="{FF2B5EF4-FFF2-40B4-BE49-F238E27FC236}">
                <a16:creationId xmlns:a16="http://schemas.microsoft.com/office/drawing/2014/main" id="{43F8AA68-A64E-8D03-EA5C-BEDEB22E57E4}"/>
              </a:ext>
            </a:extLst>
          </p:cNvPr>
          <p:cNvGraphicFramePr>
            <a:graphicFrameLocks/>
          </p:cNvGraphicFramePr>
          <p:nvPr/>
        </p:nvGraphicFramePr>
        <p:xfrm>
          <a:off x="828023" y="28968164"/>
          <a:ext cx="7964808" cy="4985619"/>
        </p:xfrm>
        <a:graphic>
          <a:graphicData uri="http://schemas.openxmlformats.org/drawingml/2006/chart">
            <c:chart xmlns:c="http://schemas.openxmlformats.org/drawingml/2006/chart" xmlns:r="http://schemas.openxmlformats.org/officeDocument/2006/relationships" r:id="rId4"/>
          </a:graphicData>
        </a:graphic>
      </p:graphicFrame>
      <p:sp>
        <p:nvSpPr>
          <p:cNvPr id="10" name="CasetăText 9">
            <a:extLst>
              <a:ext uri="{FF2B5EF4-FFF2-40B4-BE49-F238E27FC236}">
                <a16:creationId xmlns:a16="http://schemas.microsoft.com/office/drawing/2014/main" id="{ED0BEEB4-C249-5F60-4DF6-84C1F0C1C4A3}"/>
              </a:ext>
            </a:extLst>
          </p:cNvPr>
          <p:cNvSpPr txBox="1"/>
          <p:nvPr/>
        </p:nvSpPr>
        <p:spPr>
          <a:xfrm>
            <a:off x="956571" y="22055492"/>
            <a:ext cx="7347641" cy="1043619"/>
          </a:xfrm>
          <a:prstGeom prst="rect">
            <a:avLst/>
          </a:prstGeom>
          <a:noFill/>
        </p:spPr>
        <p:txBody>
          <a:bodyPr wrap="square">
            <a:spAutoFit/>
          </a:bodyPr>
          <a:lstStyle/>
          <a:p>
            <a:pPr indent="63500" algn="ctr">
              <a:lnSpc>
                <a:spcPct val="115000"/>
              </a:lnSpc>
              <a:spcAft>
                <a:spcPts val="1000"/>
              </a:spcAft>
              <a:buNone/>
            </a:pP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Venit lunar total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mediu</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pe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gospodărie</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pe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medii</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de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reședință</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 lei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3" name="CasetăText 12">
            <a:extLst>
              <a:ext uri="{FF2B5EF4-FFF2-40B4-BE49-F238E27FC236}">
                <a16:creationId xmlns:a16="http://schemas.microsoft.com/office/drawing/2014/main" id="{BC6E9C6E-DC8D-D4E3-344C-A860402DD233}"/>
              </a:ext>
            </a:extLst>
          </p:cNvPr>
          <p:cNvSpPr txBox="1"/>
          <p:nvPr/>
        </p:nvSpPr>
        <p:spPr>
          <a:xfrm>
            <a:off x="675150" y="28108570"/>
            <a:ext cx="7964808" cy="1043619"/>
          </a:xfrm>
          <a:prstGeom prst="rect">
            <a:avLst/>
          </a:prstGeom>
          <a:noFill/>
        </p:spPr>
        <p:txBody>
          <a:bodyPr wrap="square">
            <a:spAutoFit/>
          </a:bodyPr>
          <a:lstStyle/>
          <a:p>
            <a:pPr indent="457200" algn="ctr">
              <a:lnSpc>
                <a:spcPct val="115000"/>
              </a:lnSpc>
              <a:spcAft>
                <a:spcPts val="1000"/>
              </a:spcAft>
              <a:buNone/>
            </a:pP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Cheltuieli</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lunare</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totale</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medii</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pe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gospodărie</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pe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medii</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de </a:t>
            </a:r>
            <a:r>
              <a:rPr lang="en-US" sz="2800" b="1" kern="0" dirty="0" err="1">
                <a:latin typeface="Times New Roman" panose="02020603050405020304" pitchFamily="18" charset="0"/>
                <a:ea typeface="Times New Roman" panose="02020603050405020304" pitchFamily="18" charset="0"/>
                <a:cs typeface="Times New Roman" panose="02020603050405020304" pitchFamily="18" charset="0"/>
              </a:rPr>
              <a:t>reședință</a:t>
            </a:r>
            <a:r>
              <a:rPr lang="en-US" sz="2800" b="1" kern="0" dirty="0">
                <a:latin typeface="Times New Roman" panose="02020603050405020304" pitchFamily="18" charset="0"/>
                <a:ea typeface="Times New Roman" panose="02020603050405020304" pitchFamily="18" charset="0"/>
                <a:cs typeface="Times New Roman" panose="02020603050405020304" pitchFamily="18" charset="0"/>
              </a:rPr>
              <a:t> – lei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16" name="Diagramă 15">
            <a:extLst>
              <a:ext uri="{FF2B5EF4-FFF2-40B4-BE49-F238E27FC236}">
                <a16:creationId xmlns:a16="http://schemas.microsoft.com/office/drawing/2014/main" id="{61ECF582-B59A-7888-F7DA-8D4D8110C844}"/>
              </a:ext>
            </a:extLst>
          </p:cNvPr>
          <p:cNvGraphicFramePr/>
          <p:nvPr/>
        </p:nvGraphicFramePr>
        <p:xfrm>
          <a:off x="18786679" y="22867756"/>
          <a:ext cx="9063193" cy="5650588"/>
        </p:xfrm>
        <a:graphic>
          <a:graphicData uri="http://schemas.openxmlformats.org/drawingml/2006/chart">
            <c:chart xmlns:c="http://schemas.openxmlformats.org/drawingml/2006/chart" xmlns:r="http://schemas.openxmlformats.org/officeDocument/2006/relationships" r:id="rId5"/>
          </a:graphicData>
        </a:graphic>
      </p:graphicFrame>
      <p:sp>
        <p:nvSpPr>
          <p:cNvPr id="26" name="CasetăText 25">
            <a:extLst>
              <a:ext uri="{FF2B5EF4-FFF2-40B4-BE49-F238E27FC236}">
                <a16:creationId xmlns:a16="http://schemas.microsoft.com/office/drawing/2014/main" id="{B08CC8B2-5CD4-CA37-4D17-9E74BE36EAC1}"/>
              </a:ext>
            </a:extLst>
          </p:cNvPr>
          <p:cNvSpPr txBox="1"/>
          <p:nvPr/>
        </p:nvSpPr>
        <p:spPr>
          <a:xfrm>
            <a:off x="19680851" y="21615483"/>
            <a:ext cx="7347641" cy="1043619"/>
          </a:xfrm>
          <a:prstGeom prst="rect">
            <a:avLst/>
          </a:prstGeom>
          <a:noFill/>
        </p:spPr>
        <p:txBody>
          <a:bodyPr wrap="square">
            <a:spAutoFit/>
          </a:bodyPr>
          <a:lstStyle/>
          <a:p>
            <a:pPr indent="457200" algn="ctr">
              <a:lnSpc>
                <a:spcPct val="115000"/>
              </a:lnSpc>
              <a:spcAft>
                <a:spcPts val="1000"/>
              </a:spcAft>
              <a:buNone/>
            </a:pPr>
            <a:r>
              <a:rPr lang="pt-BR" sz="2800" b="1" dirty="0">
                <a:latin typeface="Times New Roman" panose="02020603050405020304" pitchFamily="18" charset="0"/>
                <a:ea typeface="Times New Roman" panose="02020603050405020304" pitchFamily="18" charset="0"/>
                <a:cs typeface="Times New Roman" panose="02020603050405020304" pitchFamily="18" charset="0"/>
              </a:rPr>
              <a:t>Rata de ocupare a forței de muncă după zona de reședință -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27" name="Imagine 26">
            <a:extLst>
              <a:ext uri="{FF2B5EF4-FFF2-40B4-BE49-F238E27FC236}">
                <a16:creationId xmlns:a16="http://schemas.microsoft.com/office/drawing/2014/main" id="{5EBEFAFE-7CF1-C714-4872-7BCF774E3CF2}"/>
              </a:ext>
            </a:extLst>
          </p:cNvPr>
          <p:cNvPicPr>
            <a:picLocks/>
          </p:cNvPicPr>
          <p:nvPr/>
        </p:nvPicPr>
        <p:blipFill>
          <a:blip r:embed="rId6" cstate="print">
            <a:grayscl/>
            <a:extLst>
              <a:ext uri="{BEBA8EAE-BF5A-486C-A8C5-ECC9F3942E4B}">
                <a14:imgProps xmlns:a14="http://schemas.microsoft.com/office/drawing/2010/main">
                  <a14:imgLayer r:embed="rId7">
                    <a14:imgEffect>
                      <a14:sharpenSoften amount="25000"/>
                    </a14:imgEffect>
                  </a14:imgLayer>
                </a14:imgProps>
              </a:ext>
            </a:extLst>
          </a:blip>
          <a:stretch>
            <a:fillRect/>
          </a:stretch>
        </p:blipFill>
        <p:spPr>
          <a:xfrm>
            <a:off x="9700105" y="22694893"/>
            <a:ext cx="7964808" cy="6087791"/>
          </a:xfrm>
          <a:prstGeom prst="rect">
            <a:avLst/>
          </a:prstGeom>
          <a:ln>
            <a:solidFill>
              <a:schemeClr val="bg1">
                <a:lumMod val="75000"/>
              </a:schemeClr>
            </a:solidFill>
          </a:ln>
          <a:effectLst>
            <a:outerShdw blurRad="50800" dist="38100" dir="2700000" algn="tl" rotWithShape="0">
              <a:prstClr val="black">
                <a:alpha val="40000"/>
              </a:prstClr>
            </a:outerShdw>
          </a:effectLst>
        </p:spPr>
      </p:pic>
      <p:sp>
        <p:nvSpPr>
          <p:cNvPr id="29" name="CasetăText 28">
            <a:extLst>
              <a:ext uri="{FF2B5EF4-FFF2-40B4-BE49-F238E27FC236}">
                <a16:creationId xmlns:a16="http://schemas.microsoft.com/office/drawing/2014/main" id="{22DF218D-1506-4554-5810-4EFAA12DA572}"/>
              </a:ext>
            </a:extLst>
          </p:cNvPr>
          <p:cNvSpPr txBox="1"/>
          <p:nvPr/>
        </p:nvSpPr>
        <p:spPr>
          <a:xfrm>
            <a:off x="8470187" y="21573161"/>
            <a:ext cx="10150517" cy="1043619"/>
          </a:xfrm>
          <a:prstGeom prst="rect">
            <a:avLst/>
          </a:prstGeom>
          <a:noFill/>
        </p:spPr>
        <p:txBody>
          <a:bodyPr wrap="square">
            <a:spAutoFit/>
          </a:bodyPr>
          <a:lstStyle/>
          <a:p>
            <a:pPr indent="457200" algn="ctr">
              <a:lnSpc>
                <a:spcPct val="115000"/>
              </a:lnSpc>
              <a:spcBef>
                <a:spcPts val="600"/>
              </a:spcBef>
              <a:spcAft>
                <a:spcPts val="1000"/>
              </a:spcAft>
              <a:buNone/>
            </a:pPr>
            <a:r>
              <a:rPr lang="en-US" sz="2800" b="1" dirty="0" err="1">
                <a:latin typeface="Times New Roman" panose="02020603050405020304" pitchFamily="18" charset="0"/>
                <a:ea typeface="Calibri" panose="020F0502020204030204" pitchFamily="34" charset="0"/>
                <a:cs typeface="Times New Roman" panose="02020603050405020304" pitchFamily="18" charset="0"/>
              </a:rPr>
              <a:t>Distribuția</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exploatațiilor</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agricole</a:t>
            </a:r>
            <a:r>
              <a:rPr lang="en-US" sz="2800" b="1" dirty="0">
                <a:latin typeface="Times New Roman" panose="02020603050405020304" pitchFamily="18" charset="0"/>
                <a:ea typeface="Calibri" panose="020F0502020204030204" pitchFamily="34" charset="0"/>
                <a:cs typeface="Times New Roman" panose="02020603050405020304" pitchFamily="18" charset="0"/>
              </a:rPr>
              <a:t> la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nivelul</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regiunilor</a:t>
            </a:r>
            <a:r>
              <a:rPr lang="en-US" sz="2800" b="1" dirty="0">
                <a:latin typeface="Times New Roman" panose="02020603050405020304" pitchFamily="18" charset="0"/>
                <a:ea typeface="Calibri" panose="020F0502020204030204" pitchFamily="34" charset="0"/>
                <a:cs typeface="Times New Roman" panose="02020603050405020304" pitchFamily="18" charset="0"/>
              </a:rPr>
              <a:t> de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dezvoltare</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în</a:t>
            </a:r>
            <a:r>
              <a:rPr lang="en-US" sz="2800" b="1" dirty="0">
                <a:latin typeface="Times New Roman" panose="02020603050405020304" pitchFamily="18" charset="0"/>
                <a:ea typeface="Calibri" panose="020F0502020204030204" pitchFamily="34" charset="0"/>
                <a:cs typeface="Times New Roman" panose="02020603050405020304" pitchFamily="18" charset="0"/>
              </a:rPr>
              <a:t> 2020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numărul</a:t>
            </a:r>
            <a:r>
              <a:rPr lang="en-US" sz="2800" b="1" dirty="0">
                <a:latin typeface="Times New Roman" panose="02020603050405020304" pitchFamily="18" charset="0"/>
                <a:ea typeface="Calibri" panose="020F0502020204030204" pitchFamily="34" charset="0"/>
                <a:cs typeface="Times New Roman" panose="02020603050405020304" pitchFamily="18" charset="0"/>
              </a:rPr>
              <a:t> de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exploatații</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latin typeface="Times New Roman" panose="02020603050405020304" pitchFamily="18" charset="0"/>
                <a:ea typeface="Calibri" panose="020F0502020204030204" pitchFamily="34" charset="0"/>
                <a:cs typeface="Times New Roman" panose="02020603050405020304" pitchFamily="18" charset="0"/>
              </a:rPr>
              <a:t>agricole</a:t>
            </a:r>
            <a:r>
              <a:rPr lang="en-US" sz="2800" b="1" dirty="0">
                <a:latin typeface="Times New Roman" panose="02020603050405020304" pitchFamily="18" charset="0"/>
                <a:ea typeface="Calibri" panose="020F0502020204030204" pitchFamily="34" charset="0"/>
                <a:cs typeface="Times New Roman" panose="02020603050405020304" pitchFamily="18" charset="0"/>
              </a:rPr>
              <a:t>)</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1" name="Imagine 30">
            <a:extLst>
              <a:ext uri="{FF2B5EF4-FFF2-40B4-BE49-F238E27FC236}">
                <a16:creationId xmlns:a16="http://schemas.microsoft.com/office/drawing/2014/main" id="{195AD6BC-923D-8821-6137-424170651C8B}"/>
              </a:ext>
            </a:extLst>
          </p:cNvPr>
          <p:cNvPicPr>
            <a:picLocks noChangeAspect="1"/>
          </p:cNvPicPr>
          <p:nvPr/>
        </p:nvPicPr>
        <p:blipFill>
          <a:blip r:embed="rId8"/>
          <a:stretch>
            <a:fillRect/>
          </a:stretch>
        </p:blipFill>
        <p:spPr>
          <a:xfrm>
            <a:off x="8956181" y="29806602"/>
            <a:ext cx="10888061" cy="4671387"/>
          </a:xfrm>
          <a:prstGeom prst="rect">
            <a:avLst/>
          </a:prstGeom>
        </p:spPr>
      </p:pic>
      <p:sp>
        <p:nvSpPr>
          <p:cNvPr id="33" name="CasetăText 32">
            <a:extLst>
              <a:ext uri="{FF2B5EF4-FFF2-40B4-BE49-F238E27FC236}">
                <a16:creationId xmlns:a16="http://schemas.microsoft.com/office/drawing/2014/main" id="{FAEFED2B-D34D-ED22-D5B0-DAB08D591A02}"/>
              </a:ext>
            </a:extLst>
          </p:cNvPr>
          <p:cNvSpPr txBox="1"/>
          <p:nvPr/>
        </p:nvSpPr>
        <p:spPr>
          <a:xfrm>
            <a:off x="7146583" y="29121879"/>
            <a:ext cx="14434456" cy="548099"/>
          </a:xfrm>
          <a:prstGeom prst="rect">
            <a:avLst/>
          </a:prstGeom>
          <a:noFill/>
        </p:spPr>
        <p:txBody>
          <a:bodyPr wrap="square">
            <a:spAutoFit/>
          </a:bodyPr>
          <a:lstStyle/>
          <a:p>
            <a:pPr algn="ctr">
              <a:lnSpc>
                <a:spcPct val="115000"/>
              </a:lnSpc>
              <a:spcAft>
                <a:spcPts val="1000"/>
              </a:spcAft>
              <a:buNone/>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Întreprinderi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active, pe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activități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ale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economiei</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naționale</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34" name="Diagramă 33">
            <a:extLst>
              <a:ext uri="{FF2B5EF4-FFF2-40B4-BE49-F238E27FC236}">
                <a16:creationId xmlns:a16="http://schemas.microsoft.com/office/drawing/2014/main" id="{1085B298-9D36-0A61-E59E-5C8E7BD2F413}"/>
              </a:ext>
            </a:extLst>
          </p:cNvPr>
          <p:cNvGraphicFramePr/>
          <p:nvPr/>
        </p:nvGraphicFramePr>
        <p:xfrm>
          <a:off x="20334298" y="29806602"/>
          <a:ext cx="8049744" cy="4701587"/>
        </p:xfrm>
        <a:graphic>
          <a:graphicData uri="http://schemas.openxmlformats.org/drawingml/2006/chart">
            <c:chart xmlns:c="http://schemas.openxmlformats.org/drawingml/2006/chart" xmlns:r="http://schemas.openxmlformats.org/officeDocument/2006/relationships" r:id="rId9"/>
          </a:graphicData>
        </a:graphic>
      </p:graphicFrame>
      <p:sp>
        <p:nvSpPr>
          <p:cNvPr id="36" name="CasetăText 35">
            <a:extLst>
              <a:ext uri="{FF2B5EF4-FFF2-40B4-BE49-F238E27FC236}">
                <a16:creationId xmlns:a16="http://schemas.microsoft.com/office/drawing/2014/main" id="{6AF91680-4698-B575-4FC3-BCE0FB9C2F0B}"/>
              </a:ext>
            </a:extLst>
          </p:cNvPr>
          <p:cNvSpPr txBox="1"/>
          <p:nvPr/>
        </p:nvSpPr>
        <p:spPr>
          <a:xfrm>
            <a:off x="20468259" y="29229802"/>
            <a:ext cx="7692906" cy="523220"/>
          </a:xfrm>
          <a:prstGeom prst="rect">
            <a:avLst/>
          </a:prstGeom>
          <a:noFill/>
        </p:spPr>
        <p:txBody>
          <a:bodyPr wrap="square">
            <a:spAutoFit/>
          </a:bodyPr>
          <a:lstStyle/>
          <a:p>
            <a:pPr algn="ctr"/>
            <a:r>
              <a:rPr lang="ro-RO" sz="2800" b="1" dirty="0">
                <a:latin typeface="Times New Roman" panose="02020603050405020304" pitchFamily="18" charset="0"/>
                <a:cs typeface="Times New Roman" panose="02020603050405020304" pitchFamily="18" charset="0"/>
              </a:rPr>
              <a:t>Rata șomajului pe zone de reședință - %</a:t>
            </a:r>
            <a:endParaRPr lang="en-US" sz="2800" dirty="0">
              <a:latin typeface="Times New Roman" panose="02020603050405020304" pitchFamily="18" charset="0"/>
              <a:cs typeface="Times New Roman" panose="02020603050405020304" pitchFamily="18" charset="0"/>
            </a:endParaRPr>
          </a:p>
        </p:txBody>
      </p:sp>
      <p:sp>
        <p:nvSpPr>
          <p:cNvPr id="38" name="CasetăText 37">
            <a:extLst>
              <a:ext uri="{FF2B5EF4-FFF2-40B4-BE49-F238E27FC236}">
                <a16:creationId xmlns:a16="http://schemas.microsoft.com/office/drawing/2014/main" id="{ADE748D0-50DA-4DBD-9615-0283D2F3793B}"/>
              </a:ext>
            </a:extLst>
          </p:cNvPr>
          <p:cNvSpPr txBox="1"/>
          <p:nvPr/>
        </p:nvSpPr>
        <p:spPr>
          <a:xfrm>
            <a:off x="903406" y="10225855"/>
            <a:ext cx="15555793" cy="10618291"/>
          </a:xfrm>
          <a:prstGeom prst="rect">
            <a:avLst/>
          </a:prstGeom>
          <a:noFill/>
        </p:spPr>
        <p:txBody>
          <a:bodyPr wrap="square">
            <a:spAutoFit/>
          </a:bodyPr>
          <a:lstStyle/>
          <a:p>
            <a:pPr indent="457200" algn="just"/>
            <a:r>
              <a:rPr lang="en-US" sz="3600" dirty="0" err="1">
                <a:latin typeface="Times New Roman" panose="02020603050405020304" pitchFamily="18" charset="0"/>
                <a:cs typeface="Times New Roman" panose="02020603050405020304" pitchFamily="18" charset="0"/>
              </a:rPr>
              <a:t>Politica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Agricolă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Comună</a:t>
            </a:r>
            <a:r>
              <a:rPr lang="en-US" sz="3600" dirty="0">
                <a:latin typeface="Times New Roman" panose="02020603050405020304" pitchFamily="18" charset="0"/>
                <a:cs typeface="Times New Roman" panose="02020603050405020304" pitchFamily="18" charset="0"/>
              </a:rPr>
              <a:t> (PAC) a </a:t>
            </a:r>
            <a:r>
              <a:rPr lang="en-US" sz="3600" dirty="0" err="1">
                <a:latin typeface="Times New Roman" panose="02020603050405020304" pitchFamily="18" charset="0"/>
                <a:cs typeface="Times New Roman" panose="02020603050405020304" pitchFamily="18" charset="0"/>
              </a:rPr>
              <a:t>acordat</a:t>
            </a:r>
            <a:r>
              <a:rPr lang="en-US" sz="3600" dirty="0">
                <a:latin typeface="Times New Roman" panose="02020603050405020304" pitchFamily="18" charset="0"/>
                <a:cs typeface="Times New Roman" panose="02020603050405020304" pitchFamily="18" charset="0"/>
              </a:rPr>
              <a:t> o </a:t>
            </a:r>
            <a:r>
              <a:rPr lang="en-US" sz="3600" dirty="0" err="1">
                <a:latin typeface="Times New Roman" panose="02020603050405020304" pitchFamily="18" charset="0"/>
                <a:cs typeface="Times New Roman" panose="02020603050405020304" pitchFamily="18" charset="0"/>
              </a:rPr>
              <a:t>importanță</a:t>
            </a:r>
            <a:r>
              <a:rPr lang="en-US" sz="3600" dirty="0">
                <a:latin typeface="Times New Roman" panose="02020603050405020304" pitchFamily="18" charset="0"/>
                <a:cs typeface="Times New Roman" panose="02020603050405020304" pitchFamily="18" charset="0"/>
              </a:rPr>
              <a:t> tot </a:t>
            </a:r>
            <a:r>
              <a:rPr lang="en-US" sz="3600" dirty="0" err="1">
                <a:latin typeface="Times New Roman" panose="02020603050405020304" pitchFamily="18" charset="0"/>
                <a:cs typeface="Times New Roman" panose="02020603050405020304" pitchFamily="18" charset="0"/>
              </a:rPr>
              <a:t>mai</a:t>
            </a:r>
            <a:r>
              <a:rPr lang="en-US" sz="3600" dirty="0">
                <a:latin typeface="Times New Roman" panose="02020603050405020304" pitchFamily="18" charset="0"/>
                <a:cs typeface="Times New Roman" panose="02020603050405020304" pitchFamily="18" charset="0"/>
              </a:rPr>
              <a:t> mare </a:t>
            </a:r>
            <a:r>
              <a:rPr lang="en-US" sz="3600" dirty="0" err="1">
                <a:latin typeface="Times New Roman" panose="02020603050405020304" pitchFamily="18" charset="0"/>
                <a:cs typeface="Times New Roman" panose="02020603050405020304" pitchFamily="18" charset="0"/>
              </a:rPr>
              <a:t>dezvoltării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rurale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reprezentând</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aproximativ</a:t>
            </a:r>
            <a:r>
              <a:rPr lang="en-US" sz="3600" dirty="0">
                <a:latin typeface="Times New Roman" panose="02020603050405020304" pitchFamily="18" charset="0"/>
                <a:cs typeface="Times New Roman" panose="02020603050405020304" pitchFamily="18" charset="0"/>
              </a:rPr>
              <a:t> 10% din </a:t>
            </a:r>
            <a:r>
              <a:rPr lang="en-US" sz="3600" dirty="0" err="1">
                <a:latin typeface="Times New Roman" panose="02020603050405020304" pitchFamily="18" charset="0"/>
                <a:cs typeface="Times New Roman" panose="02020603050405020304" pitchFamily="18" charset="0"/>
              </a:rPr>
              <a:t>bugetul</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Uniunii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Europene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2013.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România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finanțarea</a:t>
            </a:r>
            <a:r>
              <a:rPr lang="en-US" sz="3600" dirty="0">
                <a:latin typeface="Times New Roman" panose="02020603050405020304" pitchFamily="18" charset="0"/>
                <a:cs typeface="Times New Roman" panose="02020603050405020304" pitchFamily="18" charset="0"/>
              </a:rPr>
              <a:t> pentru </a:t>
            </a:r>
            <a:r>
              <a:rPr lang="en-US" sz="3600" dirty="0" err="1">
                <a:latin typeface="Times New Roman" panose="02020603050405020304" pitchFamily="18" charset="0"/>
                <a:cs typeface="Times New Roman" panose="02020603050405020304" pitchFamily="18" charset="0"/>
              </a:rPr>
              <a:t>acest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domeniu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provine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atât</a:t>
            </a:r>
            <a:r>
              <a:rPr lang="en-US" sz="3600" dirty="0">
                <a:latin typeface="Times New Roman" panose="02020603050405020304" pitchFamily="18" charset="0"/>
                <a:cs typeface="Times New Roman" panose="02020603050405020304" pitchFamily="18" charset="0"/>
              </a:rPr>
              <a:t> din </a:t>
            </a:r>
            <a:r>
              <a:rPr lang="en-US" sz="3600" dirty="0" err="1">
                <a:latin typeface="Times New Roman" panose="02020603050405020304" pitchFamily="18" charset="0"/>
                <a:cs typeface="Times New Roman" panose="02020603050405020304" pitchFamily="18" charset="0"/>
              </a:rPr>
              <a:t>fonduri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europene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prin</a:t>
            </a:r>
            <a:r>
              <a:rPr lang="en-US" sz="3600" dirty="0">
                <a:latin typeface="Times New Roman" panose="02020603050405020304" pitchFamily="18" charset="0"/>
                <a:cs typeface="Times New Roman" panose="02020603050405020304" pitchFamily="18" charset="0"/>
              </a:rPr>
              <a:t> Fondul European </a:t>
            </a:r>
            <a:r>
              <a:rPr lang="en-US" sz="3600" dirty="0" err="1">
                <a:latin typeface="Times New Roman" panose="02020603050405020304" pitchFamily="18" charset="0"/>
                <a:cs typeface="Times New Roman" panose="02020603050405020304" pitchFamily="18" charset="0"/>
              </a:rPr>
              <a:t>Agricol</a:t>
            </a:r>
            <a:r>
              <a:rPr lang="en-US" sz="3600" dirty="0">
                <a:latin typeface="Times New Roman" panose="02020603050405020304" pitchFamily="18" charset="0"/>
                <a:cs typeface="Times New Roman" panose="02020603050405020304" pitchFamily="18" charset="0"/>
              </a:rPr>
              <a:t> pentru </a:t>
            </a:r>
            <a:r>
              <a:rPr lang="en-US" sz="3600" dirty="0" err="1">
                <a:latin typeface="Times New Roman" panose="02020603050405020304" pitchFamily="18" charset="0"/>
                <a:cs typeface="Times New Roman" panose="02020603050405020304" pitchFamily="18" charset="0"/>
              </a:rPr>
              <a:t>Dezvoltare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Rurală</a:t>
            </a:r>
            <a:r>
              <a:rPr lang="en-US" sz="3600" dirty="0">
                <a:latin typeface="Times New Roman" panose="02020603050405020304" pitchFamily="18" charset="0"/>
                <a:cs typeface="Times New Roman" panose="02020603050405020304" pitchFamily="18" charset="0"/>
              </a:rPr>
              <a:t> (FEADR), </a:t>
            </a:r>
            <a:r>
              <a:rPr lang="en-US" sz="3600" dirty="0" err="1">
                <a:latin typeface="Times New Roman" panose="02020603050405020304" pitchFamily="18" charset="0"/>
                <a:cs typeface="Times New Roman" panose="02020603050405020304" pitchFamily="18" charset="0"/>
              </a:rPr>
              <a:t>cât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de la </a:t>
            </a:r>
            <a:r>
              <a:rPr lang="en-US" sz="3600" dirty="0" err="1">
                <a:latin typeface="Times New Roman" panose="02020603050405020304" pitchFamily="18" charset="0"/>
                <a:cs typeface="Times New Roman" panose="02020603050405020304" pitchFamily="18" charset="0"/>
              </a:rPr>
              <a:t>bugetul</a:t>
            </a:r>
            <a:r>
              <a:rPr lang="en-US" sz="3600" dirty="0">
                <a:latin typeface="Times New Roman" panose="02020603050405020304" pitchFamily="18" charset="0"/>
                <a:cs typeface="Times New Roman" panose="02020603050405020304" pitchFamily="18" charset="0"/>
              </a:rPr>
              <a:t> de stat. </a:t>
            </a:r>
            <a:r>
              <a:rPr lang="en-US" sz="3600" dirty="0" err="1">
                <a:latin typeface="Times New Roman" panose="02020603050405020304" pitchFamily="18" charset="0"/>
                <a:cs typeface="Times New Roman" panose="02020603050405020304" pitchFamily="18" charset="0"/>
              </a:rPr>
              <a:t>Diversificarea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activităților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economice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zonele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rurale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este</a:t>
            </a:r>
            <a:r>
              <a:rPr lang="en-US" sz="3600" dirty="0">
                <a:latin typeface="Times New Roman" panose="02020603050405020304" pitchFamily="18" charset="0"/>
                <a:cs typeface="Times New Roman" panose="02020603050405020304" pitchFamily="18" charset="0"/>
              </a:rPr>
              <a:t> o </a:t>
            </a:r>
            <a:r>
              <a:rPr lang="en-US" sz="3600" dirty="0" err="1">
                <a:latin typeface="Times New Roman" panose="02020603050405020304" pitchFamily="18" charset="0"/>
                <a:cs typeface="Times New Roman" panose="02020603050405020304" pitchFamily="18" charset="0"/>
              </a:rPr>
              <a:t>prioritate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strategică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contribuind</a:t>
            </a:r>
            <a:r>
              <a:rPr lang="en-US" sz="3600" dirty="0">
                <a:latin typeface="Times New Roman" panose="02020603050405020304" pitchFamily="18" charset="0"/>
                <a:cs typeface="Times New Roman" panose="02020603050405020304" pitchFamily="18" charset="0"/>
              </a:rPr>
              <a:t> la </a:t>
            </a:r>
            <a:r>
              <a:rPr lang="en-US" sz="3600" dirty="0" err="1">
                <a:latin typeface="Times New Roman" panose="02020603050405020304" pitchFamily="18" charset="0"/>
                <a:cs typeface="Times New Roman" panose="02020603050405020304" pitchFamily="18" charset="0"/>
              </a:rPr>
              <a:t>creșterea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veniturilor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agricole</a:t>
            </a:r>
            <a:r>
              <a:rPr lang="en-US" sz="3600" dirty="0">
                <a:latin typeface="Times New Roman" panose="02020603050405020304" pitchFamily="18" charset="0"/>
                <a:cs typeface="Times New Roman" panose="02020603050405020304" pitchFamily="18" charset="0"/>
              </a:rPr>
              <a:t>, la </a:t>
            </a:r>
            <a:r>
              <a:rPr lang="en-US" sz="3600" dirty="0" err="1">
                <a:latin typeface="Times New Roman" panose="02020603050405020304" pitchFamily="18" charset="0"/>
                <a:cs typeface="Times New Roman" panose="02020603050405020304" pitchFamily="18" charset="0"/>
              </a:rPr>
              <a:t>sustenabilitatea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fermelor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la </a:t>
            </a:r>
            <a:r>
              <a:rPr lang="en-US" sz="3600" dirty="0" err="1">
                <a:latin typeface="Times New Roman" panose="02020603050405020304" pitchFamily="18" charset="0"/>
                <a:cs typeface="Times New Roman" panose="02020603050405020304" pitchFamily="18" charset="0"/>
              </a:rPr>
              <a:t>dezvoltarea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economiei</a:t>
            </a:r>
            <a:r>
              <a:rPr lang="en-US" sz="3600" dirty="0">
                <a:latin typeface="Times New Roman" panose="02020603050405020304" pitchFamily="18" charset="0"/>
                <a:cs typeface="Times New Roman" panose="02020603050405020304" pitchFamily="18" charset="0"/>
              </a:rPr>
              <a:t> locale. Agricultura a </a:t>
            </a:r>
            <a:r>
              <a:rPr lang="en-US" sz="3600" dirty="0" err="1">
                <a:latin typeface="Times New Roman" panose="02020603050405020304" pitchFamily="18" charset="0"/>
                <a:cs typeface="Times New Roman" panose="02020603050405020304" pitchFamily="18" charset="0"/>
              </a:rPr>
              <a:t>avut</a:t>
            </a:r>
            <a:r>
              <a:rPr lang="en-US" sz="3600" dirty="0">
                <a:latin typeface="Times New Roman" panose="02020603050405020304" pitchFamily="18" charset="0"/>
                <a:cs typeface="Times New Roman" panose="02020603050405020304" pitchFamily="18" charset="0"/>
              </a:rPr>
              <a:t> o </a:t>
            </a:r>
            <a:r>
              <a:rPr lang="en-US" sz="3600" dirty="0" err="1">
                <a:latin typeface="Times New Roman" panose="02020603050405020304" pitchFamily="18" charset="0"/>
                <a:cs typeface="Times New Roman" panose="02020603050405020304" pitchFamily="18" charset="0"/>
              </a:rPr>
              <a:t>pondere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foarte</a:t>
            </a:r>
            <a:r>
              <a:rPr lang="en-US" sz="3600" dirty="0">
                <a:latin typeface="Times New Roman" panose="02020603050405020304" pitchFamily="18" charset="0"/>
                <a:cs typeface="Times New Roman" panose="02020603050405020304" pitchFamily="18" charset="0"/>
              </a:rPr>
              <a:t> mare a </a:t>
            </a:r>
            <a:r>
              <a:rPr lang="en-US" sz="3600" dirty="0" err="1">
                <a:latin typeface="Times New Roman" panose="02020603050405020304" pitchFamily="18" charset="0"/>
                <a:cs typeface="Times New Roman" panose="02020603050405020304" pitchFamily="18" charset="0"/>
              </a:rPr>
              <a:t>forței</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muncă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2012, </a:t>
            </a:r>
            <a:r>
              <a:rPr lang="en-US" sz="3600" dirty="0" err="1">
                <a:latin typeface="Times New Roman" panose="02020603050405020304" pitchFamily="18" charset="0"/>
                <a:cs typeface="Times New Roman" panose="02020603050405020304" pitchFamily="18" charset="0"/>
              </a:rPr>
              <a:t>mult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peste</a:t>
            </a:r>
            <a:r>
              <a:rPr lang="en-US" sz="3600" dirty="0">
                <a:latin typeface="Times New Roman" panose="02020603050405020304" pitchFamily="18" charset="0"/>
                <a:cs typeface="Times New Roman" panose="02020603050405020304" pitchFamily="18" charset="0"/>
              </a:rPr>
              <a:t> media UE, </a:t>
            </a:r>
            <a:r>
              <a:rPr lang="en-US" sz="3600" dirty="0" err="1">
                <a:latin typeface="Times New Roman" panose="02020603050405020304" pitchFamily="18" charset="0"/>
                <a:cs typeface="Times New Roman" panose="02020603050405020304" pitchFamily="18" charset="0"/>
              </a:rPr>
              <a:t>fiind</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dominată</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fermele</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familie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munca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informală</a:t>
            </a:r>
            <a:r>
              <a:rPr lang="en-US" sz="3600" dirty="0">
                <a:latin typeface="Times New Roman" panose="02020603050405020304" pitchFamily="18" charset="0"/>
                <a:cs typeface="Times New Roman" panose="02020603050405020304" pitchFamily="18" charset="0"/>
              </a:rPr>
              <a:t>, cu </a:t>
            </a:r>
            <a:r>
              <a:rPr lang="en-US" sz="3600" dirty="0" err="1">
                <a:latin typeface="Times New Roman" panose="02020603050405020304" pitchFamily="18" charset="0"/>
                <a:cs typeface="Times New Roman" panose="02020603050405020304" pitchFamily="18" charset="0"/>
              </a:rPr>
              <a:t>puțini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angajați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permanenți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Productivitatea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muncii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agricultură</a:t>
            </a:r>
            <a:r>
              <a:rPr lang="en-US" sz="3600" dirty="0">
                <a:latin typeface="Times New Roman" panose="02020603050405020304" pitchFamily="18" charset="0"/>
                <a:cs typeface="Times New Roman" panose="02020603050405020304" pitchFamily="18" charset="0"/>
              </a:rPr>
              <a:t> a </a:t>
            </a:r>
            <a:r>
              <a:rPr lang="en-US" sz="3600" dirty="0" err="1">
                <a:latin typeface="Times New Roman" panose="02020603050405020304" pitchFamily="18" charset="0"/>
                <a:cs typeface="Times New Roman" panose="02020603050405020304" pitchFamily="18" charset="0"/>
              </a:rPr>
              <a:t>fost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scăzută</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aproape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cinci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ori</a:t>
            </a:r>
            <a:r>
              <a:rPr lang="en-US" sz="3600" dirty="0">
                <a:latin typeface="Times New Roman" panose="02020603050405020304" pitchFamily="18" charset="0"/>
                <a:cs typeface="Times New Roman" panose="02020603050405020304" pitchFamily="18" charset="0"/>
              </a:rPr>
              <a:t> sub media </a:t>
            </a:r>
            <a:r>
              <a:rPr lang="en-US" sz="3600" dirty="0" err="1">
                <a:latin typeface="Times New Roman" panose="02020603050405020304" pitchFamily="18" charset="0"/>
                <a:cs typeface="Times New Roman" panose="02020603050405020304" pitchFamily="18" charset="0"/>
              </a:rPr>
              <a:t>națională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iar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nivelul</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trai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zonele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rurale</a:t>
            </a:r>
            <a:r>
              <a:rPr lang="en-US" sz="3600" dirty="0">
                <a:latin typeface="Times New Roman" panose="02020603050405020304" pitchFamily="18" charset="0"/>
                <a:cs typeface="Times New Roman" panose="02020603050405020304" pitchFamily="18" charset="0"/>
              </a:rPr>
              <a:t> a </a:t>
            </a:r>
            <a:r>
              <a:rPr lang="en-US" sz="3600" dirty="0" err="1">
                <a:latin typeface="Times New Roman" panose="02020603050405020304" pitchFamily="18" charset="0"/>
                <a:cs typeface="Times New Roman" panose="02020603050405020304" pitchFamily="18" charset="0"/>
              </a:rPr>
              <a:t>fost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afectat</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infrastructura</a:t>
            </a:r>
            <a:r>
              <a:rPr lang="en-US" sz="3600" dirty="0">
                <a:latin typeface="Times New Roman" panose="02020603050405020304" pitchFamily="18" charset="0"/>
                <a:cs typeface="Times New Roman" panose="02020603050405020304" pitchFamily="18" charset="0"/>
              </a:rPr>
              <a:t> slab </a:t>
            </a:r>
            <a:r>
              <a:rPr lang="en-US" sz="3600" dirty="0" err="1">
                <a:latin typeface="Times New Roman" panose="02020603050405020304" pitchFamily="18" charset="0"/>
                <a:cs typeface="Times New Roman" panose="02020603050405020304" pitchFamily="18" charset="0"/>
              </a:rPr>
              <a:t>dezvoltată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de un </a:t>
            </a:r>
            <a:r>
              <a:rPr lang="en-US" sz="3600" dirty="0" err="1">
                <a:latin typeface="Times New Roman" panose="02020603050405020304" pitchFamily="18" charset="0"/>
                <a:cs typeface="Times New Roman" panose="02020603050405020304" pitchFamily="18" charset="0"/>
              </a:rPr>
              <a:t>risc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ridicat</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sărăcie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plus, </a:t>
            </a:r>
            <a:r>
              <a:rPr lang="en-US" sz="3600" dirty="0" err="1">
                <a:latin typeface="Times New Roman" panose="02020603050405020304" pitchFamily="18" charset="0"/>
                <a:cs typeface="Times New Roman" panose="02020603050405020304" pitchFamily="18" charset="0"/>
              </a:rPr>
              <a:t>sectorul</a:t>
            </a:r>
            <a:r>
              <a:rPr lang="en-US" sz="3600" dirty="0">
                <a:latin typeface="Times New Roman" panose="02020603050405020304" pitchFamily="18" charset="0"/>
                <a:cs typeface="Times New Roman" panose="02020603050405020304" pitchFamily="18" charset="0"/>
              </a:rPr>
              <a:t> se </a:t>
            </a:r>
            <a:r>
              <a:rPr lang="en-US" sz="3600" dirty="0" err="1">
                <a:latin typeface="Times New Roman" panose="02020603050405020304" pitchFamily="18" charset="0"/>
                <a:cs typeface="Times New Roman" panose="02020603050405020304" pitchFamily="18" charset="0"/>
              </a:rPr>
              <a:t>confruntă</a:t>
            </a:r>
            <a:r>
              <a:rPr lang="en-US" sz="3600" dirty="0">
                <a:latin typeface="Times New Roman" panose="02020603050405020304" pitchFamily="18" charset="0"/>
                <a:cs typeface="Times New Roman" panose="02020603050405020304" pitchFamily="18" charset="0"/>
              </a:rPr>
              <a:t> cu o </a:t>
            </a:r>
            <a:r>
              <a:rPr lang="en-US" sz="3600" dirty="0" err="1">
                <a:latin typeface="Times New Roman" panose="02020603050405020304" pitchFamily="18" charset="0"/>
                <a:cs typeface="Times New Roman" panose="02020603050405020304" pitchFamily="18" charset="0"/>
              </a:rPr>
              <a:t>populație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activă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îmbătrânită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cu </a:t>
            </a:r>
            <a:r>
              <a:rPr lang="en-US" sz="3600" dirty="0" err="1">
                <a:latin typeface="Times New Roman" panose="02020603050405020304" pitchFamily="18" charset="0"/>
                <a:cs typeface="Times New Roman" panose="02020603050405020304" pitchFamily="18" charset="0"/>
              </a:rPr>
              <a:t>migrația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tinerilor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către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zonele</a:t>
            </a:r>
            <a:r>
              <a:rPr lang="en-US" sz="3600" dirty="0">
                <a:latin typeface="Times New Roman" panose="02020603050405020304" pitchFamily="18" charset="0"/>
                <a:cs typeface="Times New Roman" panose="02020603050405020304" pitchFamily="18" charset="0"/>
              </a:rPr>
              <a:t> urbane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străinătate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acest</a:t>
            </a:r>
            <a:r>
              <a:rPr lang="en-US" sz="3600" dirty="0">
                <a:latin typeface="Times New Roman" panose="02020603050405020304" pitchFamily="18" charset="0"/>
                <a:cs typeface="Times New Roman" panose="02020603050405020304" pitchFamily="18" charset="0"/>
              </a:rPr>
              <a:t> context, </a:t>
            </a:r>
            <a:r>
              <a:rPr lang="en-US" sz="3600" dirty="0" err="1">
                <a:latin typeface="Times New Roman" panose="02020603050405020304" pitchFamily="18" charset="0"/>
                <a:cs typeface="Times New Roman" panose="02020603050405020304" pitchFamily="18" charset="0"/>
              </a:rPr>
              <a:t>diversificarea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economică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este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esențială</a:t>
            </a:r>
            <a:r>
              <a:rPr lang="en-US" sz="3600" dirty="0">
                <a:latin typeface="Times New Roman" panose="02020603050405020304" pitchFamily="18" charset="0"/>
                <a:cs typeface="Times New Roman" panose="02020603050405020304" pitchFamily="18" charset="0"/>
              </a:rPr>
              <a:t> pentru </a:t>
            </a:r>
            <a:r>
              <a:rPr lang="en-US" sz="3600" dirty="0" err="1">
                <a:latin typeface="Times New Roman" panose="02020603050405020304" pitchFamily="18" charset="0"/>
                <a:cs typeface="Times New Roman" panose="02020603050405020304" pitchFamily="18" charset="0"/>
              </a:rPr>
              <a:t>crearea</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locuri</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muncă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creșterea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veniturilor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atragerea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tinerilor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Dezvoltarea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serviciilor</a:t>
            </a:r>
            <a:r>
              <a:rPr lang="en-US" sz="3600" dirty="0">
                <a:latin typeface="Times New Roman" panose="02020603050405020304" pitchFamily="18" charset="0"/>
                <a:cs typeface="Times New Roman" panose="02020603050405020304" pitchFamily="18" charset="0"/>
              </a:rPr>
              <a:t>, a </a:t>
            </a:r>
            <a:r>
              <a:rPr lang="en-US" sz="3600" dirty="0" err="1">
                <a:latin typeface="Times New Roman" panose="02020603050405020304" pitchFamily="18" charset="0"/>
                <a:cs typeface="Times New Roman" panose="02020603050405020304" pitchFamily="18" charset="0"/>
              </a:rPr>
              <a:t>industriei</a:t>
            </a:r>
            <a:r>
              <a:rPr lang="en-US" sz="3600" dirty="0">
                <a:latin typeface="Times New Roman" panose="02020603050405020304" pitchFamily="18" charset="0"/>
                <a:cs typeface="Times New Roman" panose="02020603050405020304" pitchFamily="18" charset="0"/>
              </a:rPr>
              <a:t> locale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valorificarea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tradițiilor</a:t>
            </a:r>
            <a:r>
              <a:rPr lang="en-US" sz="3600" dirty="0">
                <a:latin typeface="Times New Roman" panose="02020603050405020304" pitchFamily="18" charset="0"/>
                <a:cs typeface="Times New Roman" panose="02020603050405020304" pitchFamily="18" charset="0"/>
              </a:rPr>
              <a:t> pot </a:t>
            </a:r>
            <a:r>
              <a:rPr lang="en-US" sz="3600" dirty="0" err="1">
                <a:latin typeface="Times New Roman" panose="02020603050405020304" pitchFamily="18" charset="0"/>
                <a:cs typeface="Times New Roman" panose="02020603050405020304" pitchFamily="18" charset="0"/>
              </a:rPr>
              <a:t>contribui</a:t>
            </a:r>
            <a:r>
              <a:rPr lang="en-US" sz="3600" dirty="0">
                <a:latin typeface="Times New Roman" panose="02020603050405020304" pitchFamily="18" charset="0"/>
                <a:cs typeface="Times New Roman" panose="02020603050405020304" pitchFamily="18" charset="0"/>
              </a:rPr>
              <a:t> la </a:t>
            </a:r>
            <a:r>
              <a:rPr lang="en-US" sz="3600" dirty="0" err="1">
                <a:latin typeface="Times New Roman" panose="02020603050405020304" pitchFamily="18" charset="0"/>
                <a:cs typeface="Times New Roman" panose="02020603050405020304" pitchFamily="18" charset="0"/>
              </a:rPr>
              <a:t>revitalizarea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mediului</a:t>
            </a:r>
            <a:r>
              <a:rPr lang="en-US" sz="3600" dirty="0">
                <a:latin typeface="Times New Roman" panose="02020603050405020304" pitchFamily="18" charset="0"/>
                <a:cs typeface="Times New Roman" panose="02020603050405020304" pitchFamily="18" charset="0"/>
              </a:rPr>
              <a:t> rural.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același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timp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este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necesară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orientarea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forței</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muncă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către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sectoare</a:t>
            </a:r>
            <a:r>
              <a:rPr lang="en-US" sz="3600" dirty="0">
                <a:latin typeface="Times New Roman" panose="02020603050405020304" pitchFamily="18" charset="0"/>
                <a:cs typeface="Times New Roman" panose="02020603050405020304" pitchFamily="18" charset="0"/>
              </a:rPr>
              <a:t> non-</a:t>
            </a:r>
            <a:r>
              <a:rPr lang="en-US" sz="3600" dirty="0" err="1">
                <a:latin typeface="Times New Roman" panose="02020603050405020304" pitchFamily="18" charset="0"/>
                <a:cs typeface="Times New Roman" panose="02020603050405020304" pitchFamily="18" charset="0"/>
              </a:rPr>
              <a:t>agricole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îmbunătățirea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competențelor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profesionale</a:t>
            </a:r>
            <a:r>
              <a:rPr lang="en-US" sz="3600" dirty="0">
                <a:latin typeface="Times New Roman" panose="02020603050405020304" pitchFamily="18" charset="0"/>
                <a:cs typeface="Times New Roman" panose="02020603050405020304" pitchFamily="18" charset="0"/>
              </a:rPr>
              <a:t> pentru a reduce </a:t>
            </a:r>
            <a:r>
              <a:rPr lang="en-US" sz="3600" dirty="0" err="1">
                <a:latin typeface="Times New Roman" panose="02020603050405020304" pitchFamily="18" charset="0"/>
                <a:cs typeface="Times New Roman" panose="02020603050405020304" pitchFamily="18" charset="0"/>
              </a:rPr>
              <a:t>dependența</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agricultură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 </a:t>
            </a:r>
            <a:r>
              <a:rPr lang="en-US" sz="3600" dirty="0" err="1">
                <a:latin typeface="Times New Roman" panose="02020603050405020304" pitchFamily="18" charset="0"/>
                <a:cs typeface="Times New Roman" panose="02020603050405020304" pitchFamily="18" charset="0"/>
              </a:rPr>
              <a:t>crește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incluziunea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socială</a:t>
            </a:r>
            <a:r>
              <a:rPr lang="en-US" sz="3600" dirty="0">
                <a:latin typeface="Times New Roman" panose="02020603050405020304" pitchFamily="18" charset="0"/>
                <a:cs typeface="Times New Roman" panose="02020603050405020304" pitchFamily="18" charset="0"/>
              </a:rPr>
              <a:t>.</a:t>
            </a:r>
          </a:p>
        </p:txBody>
      </p:sp>
      <p:sp>
        <p:nvSpPr>
          <p:cNvPr id="40" name="CasetăText 39">
            <a:extLst>
              <a:ext uri="{FF2B5EF4-FFF2-40B4-BE49-F238E27FC236}">
                <a16:creationId xmlns:a16="http://schemas.microsoft.com/office/drawing/2014/main" id="{189C9A87-4ABA-D85F-DBA8-D282239ED872}"/>
              </a:ext>
            </a:extLst>
          </p:cNvPr>
          <p:cNvSpPr txBox="1"/>
          <p:nvPr/>
        </p:nvSpPr>
        <p:spPr>
          <a:xfrm>
            <a:off x="16584067" y="12310085"/>
            <a:ext cx="10572889" cy="6186309"/>
          </a:xfrm>
          <a:prstGeom prst="rect">
            <a:avLst/>
          </a:prstGeom>
          <a:noFill/>
        </p:spPr>
        <p:txBody>
          <a:bodyPr wrap="square">
            <a:spAutoFit/>
          </a:bodyPr>
          <a:lstStyle/>
          <a:p>
            <a:pPr indent="457200" algn="just"/>
            <a:r>
              <a:rPr lang="en-US" sz="3600" dirty="0" err="1">
                <a:latin typeface="Times New Roman" panose="02020603050405020304" pitchFamily="18" charset="0"/>
                <a:cs typeface="Times New Roman" panose="02020603050405020304" pitchFamily="18" charset="0"/>
              </a:rPr>
              <a:t>Datele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utilizate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studiu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provin</a:t>
            </a:r>
            <a:r>
              <a:rPr lang="en-US" sz="3600" dirty="0">
                <a:latin typeface="Times New Roman" panose="02020603050405020304" pitchFamily="18" charset="0"/>
                <a:cs typeface="Times New Roman" panose="02020603050405020304" pitchFamily="18" charset="0"/>
              </a:rPr>
              <a:t> de la </a:t>
            </a:r>
            <a:r>
              <a:rPr lang="en-US" sz="3600" dirty="0" err="1">
                <a:latin typeface="Times New Roman" panose="02020603050405020304" pitchFamily="18" charset="0"/>
                <a:cs typeface="Times New Roman" panose="02020603050405020304" pitchFamily="18" charset="0"/>
              </a:rPr>
              <a:t>Institutul</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Național</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Statistică</a:t>
            </a:r>
            <a:r>
              <a:rPr lang="en-US" sz="3600" dirty="0">
                <a:latin typeface="Times New Roman" panose="02020603050405020304" pitchFamily="18" charset="0"/>
                <a:cs typeface="Times New Roman" panose="02020603050405020304" pitchFamily="18" charset="0"/>
              </a:rPr>
              <a:t> (INS)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acoperă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indicatori</a:t>
            </a:r>
            <a:r>
              <a:rPr lang="en-US" sz="3600" dirty="0">
                <a:latin typeface="Times New Roman" panose="02020603050405020304" pitchFamily="18" charset="0"/>
                <a:cs typeface="Times New Roman" panose="02020603050405020304" pitchFamily="18" charset="0"/>
              </a:rPr>
              <a:t> precum </a:t>
            </a:r>
            <a:r>
              <a:rPr lang="en-US" sz="3600" dirty="0" err="1">
                <a:latin typeface="Times New Roman" panose="02020603050405020304" pitchFamily="18" charset="0"/>
                <a:cs typeface="Times New Roman" panose="02020603050405020304" pitchFamily="18" charset="0"/>
              </a:rPr>
              <a:t>venitul</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cheltuielile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medii</a:t>
            </a:r>
            <a:r>
              <a:rPr lang="en-US" sz="3600" dirty="0">
                <a:latin typeface="Times New Roman" panose="02020603050405020304" pitchFamily="18" charset="0"/>
                <a:cs typeface="Times New Roman" panose="02020603050405020304" pitchFamily="18" charset="0"/>
              </a:rPr>
              <a:t> ale </a:t>
            </a:r>
            <a:r>
              <a:rPr lang="en-US" sz="3600" dirty="0" err="1">
                <a:latin typeface="Times New Roman" panose="02020603050405020304" pitchFamily="18" charset="0"/>
                <a:cs typeface="Times New Roman" panose="02020603050405020304" pitchFamily="18" charset="0"/>
              </a:rPr>
              <a:t>gospodăriilor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ocuparea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forței</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muncă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șomajul</a:t>
            </a:r>
            <a:r>
              <a:rPr lang="en-US" sz="3600" dirty="0">
                <a:latin typeface="Times New Roman" panose="02020603050405020304" pitchFamily="18" charset="0"/>
                <a:cs typeface="Times New Roman" panose="02020603050405020304" pitchFamily="18" charset="0"/>
              </a:rPr>
              <a:t> pe </a:t>
            </a:r>
            <a:r>
              <a:rPr lang="en-US" sz="3600" dirty="0" err="1">
                <a:latin typeface="Times New Roman" panose="02020603050405020304" pitchFamily="18" charset="0"/>
                <a:cs typeface="Times New Roman" panose="02020603050405020304" pitchFamily="18" charset="0"/>
              </a:rPr>
              <a:t>medii</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reședință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structura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exploatațiilor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agricole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numărul</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întreprinderi</a:t>
            </a:r>
            <a:r>
              <a:rPr lang="en-US" sz="3600" dirty="0">
                <a:latin typeface="Times New Roman" panose="02020603050405020304" pitchFamily="18" charset="0"/>
                <a:cs typeface="Times New Roman" panose="02020603050405020304" pitchFamily="18" charset="0"/>
              </a:rPr>
              <a:t> active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perioada</a:t>
            </a:r>
            <a:r>
              <a:rPr lang="en-US" sz="3600" dirty="0">
                <a:latin typeface="Times New Roman" panose="02020603050405020304" pitchFamily="18" charset="0"/>
                <a:cs typeface="Times New Roman" panose="02020603050405020304" pitchFamily="18" charset="0"/>
              </a:rPr>
              <a:t> 2020–2024. </a:t>
            </a:r>
            <a:r>
              <a:rPr lang="en-US" sz="3600" dirty="0" err="1">
                <a:latin typeface="Times New Roman" panose="02020603050405020304" pitchFamily="18" charset="0"/>
                <a:cs typeface="Times New Roman" panose="02020603050405020304" pitchFamily="18" charset="0"/>
              </a:rPr>
              <a:t>Cercetarea</a:t>
            </a:r>
            <a:r>
              <a:rPr lang="en-US" sz="3600" dirty="0">
                <a:latin typeface="Times New Roman" panose="02020603050405020304" pitchFamily="18" charset="0"/>
                <a:cs typeface="Times New Roman" panose="02020603050405020304" pitchFamily="18" charset="0"/>
              </a:rPr>
              <a:t> se </a:t>
            </a:r>
            <a:r>
              <a:rPr lang="en-US" sz="3600" dirty="0" err="1">
                <a:latin typeface="Times New Roman" panose="02020603050405020304" pitchFamily="18" charset="0"/>
                <a:cs typeface="Times New Roman" panose="02020603050405020304" pitchFamily="18" charset="0"/>
              </a:rPr>
              <a:t>bazează</a:t>
            </a:r>
            <a:r>
              <a:rPr lang="en-US" sz="3600" dirty="0">
                <a:latin typeface="Times New Roman" panose="02020603050405020304" pitchFamily="18" charset="0"/>
                <a:cs typeface="Times New Roman" panose="02020603050405020304" pitchFamily="18" charset="0"/>
              </a:rPr>
              <a:t> pe </a:t>
            </a:r>
            <a:r>
              <a:rPr lang="en-US" sz="3600" dirty="0" err="1">
                <a:latin typeface="Times New Roman" panose="02020603050405020304" pitchFamily="18" charset="0"/>
                <a:cs typeface="Times New Roman" panose="02020603050405020304" pitchFamily="18" charset="0"/>
              </a:rPr>
              <a:t>metode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statistice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grafice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și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tabelare</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analiză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iar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datele</a:t>
            </a:r>
            <a:r>
              <a:rPr lang="en-US" sz="3600" dirty="0">
                <a:latin typeface="Times New Roman" panose="02020603050405020304" pitchFamily="18" charset="0"/>
                <a:cs typeface="Times New Roman" panose="02020603050405020304" pitchFamily="18" charset="0"/>
              </a:rPr>
              <a:t> au </a:t>
            </a:r>
            <a:r>
              <a:rPr lang="en-US" sz="3600" dirty="0" err="1">
                <a:latin typeface="Times New Roman" panose="02020603050405020304" pitchFamily="18" charset="0"/>
                <a:cs typeface="Times New Roman" panose="02020603050405020304" pitchFamily="18" charset="0"/>
              </a:rPr>
              <a:t>fost</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prelucrate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în</a:t>
            </a:r>
            <a:r>
              <a:rPr lang="en-US" sz="3600" dirty="0">
                <a:latin typeface="Times New Roman" panose="02020603050405020304" pitchFamily="18" charset="0"/>
                <a:cs typeface="Times New Roman" panose="02020603050405020304" pitchFamily="18" charset="0"/>
              </a:rPr>
              <a:t> Excel. </a:t>
            </a:r>
            <a:r>
              <a:rPr lang="en-US" sz="3600" dirty="0" err="1">
                <a:latin typeface="Times New Roman" panose="02020603050405020304" pitchFamily="18" charset="0"/>
                <a:cs typeface="Times New Roman" panose="02020603050405020304" pitchFamily="18" charset="0"/>
              </a:rPr>
              <a:t>Rezultatele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evidențiază</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tendințele</a:t>
            </a:r>
            <a:r>
              <a:rPr lang="en-US" sz="3600" dirty="0">
                <a:latin typeface="Times New Roman" panose="02020603050405020304" pitchFamily="18" charset="0"/>
                <a:cs typeface="Times New Roman" panose="02020603050405020304" pitchFamily="18" charset="0"/>
              </a:rPr>
              <a:t> de </a:t>
            </a:r>
            <a:r>
              <a:rPr lang="en-US" sz="3600" dirty="0" err="1">
                <a:latin typeface="Times New Roman" panose="02020603050405020304" pitchFamily="18" charset="0"/>
                <a:cs typeface="Times New Roman" panose="02020603050405020304" pitchFamily="18" charset="0"/>
              </a:rPr>
              <a:t>creștere</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sau</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scădere</a:t>
            </a:r>
            <a:r>
              <a:rPr lang="en-US" sz="3600" dirty="0">
                <a:latin typeface="Times New Roman" panose="02020603050405020304" pitchFamily="18" charset="0"/>
                <a:cs typeface="Times New Roman" panose="02020603050405020304" pitchFamily="18" charset="0"/>
              </a:rPr>
              <a:t> ale </a:t>
            </a:r>
            <a:r>
              <a:rPr lang="en-US" sz="3600" dirty="0" err="1">
                <a:latin typeface="Times New Roman" panose="02020603050405020304" pitchFamily="18" charset="0"/>
                <a:cs typeface="Times New Roman" panose="02020603050405020304" pitchFamily="18" charset="0"/>
              </a:rPr>
              <a:t>indicatorilor</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analizați</a:t>
            </a:r>
            <a:r>
              <a:rPr lang="en-US" sz="3600" dirty="0">
                <a:latin typeface="Times New Roman" panose="02020603050405020304" pitchFamily="18" charset="0"/>
                <a:cs typeface="Times New Roman" panose="02020603050405020304" pitchFamily="18" charset="0"/>
              </a:rPr>
              <a:t> pe </a:t>
            </a:r>
            <a:r>
              <a:rPr lang="en-US" sz="3600" dirty="0" err="1">
                <a:latin typeface="Times New Roman" panose="02020603050405020304" pitchFamily="18" charset="0"/>
                <a:cs typeface="Times New Roman" panose="02020603050405020304" pitchFamily="18" charset="0"/>
              </a:rPr>
              <a:t>parcursul</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perioadei</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studiate</a:t>
            </a:r>
            <a:r>
              <a:rPr lang="en-US" sz="3600" dirty="0">
                <a:latin typeface="Times New Roman" panose="02020603050405020304" pitchFamily="18" charset="0"/>
                <a:cs typeface="Times New Roman" panose="02020603050405020304" pitchFamily="18" charset="0"/>
              </a:rPr>
              <a:t>.</a:t>
            </a:r>
          </a:p>
        </p:txBody>
      </p:sp>
      <p:pic>
        <p:nvPicPr>
          <p:cNvPr id="9" name="Picture 8">
            <a:extLst>
              <a:ext uri="{FF2B5EF4-FFF2-40B4-BE49-F238E27FC236}">
                <a16:creationId xmlns:a16="http://schemas.microsoft.com/office/drawing/2014/main" id="{031D1B8F-6BF6-51E9-EA98-A769E94C7258}"/>
              </a:ext>
            </a:extLst>
          </p:cNvPr>
          <p:cNvPicPr>
            <a:picLocks noChangeAspect="1"/>
          </p:cNvPicPr>
          <p:nvPr/>
        </p:nvPicPr>
        <p:blipFill>
          <a:blip r:embed="rId10"/>
          <a:srcRect l="22580" t="14770" r="21608" b="15245"/>
          <a:stretch>
            <a:fillRect/>
          </a:stretch>
        </p:blipFill>
        <p:spPr>
          <a:xfrm>
            <a:off x="1454149" y="1208254"/>
            <a:ext cx="2768601" cy="3471680"/>
          </a:xfrm>
          <a:prstGeom prst="rect">
            <a:avLst/>
          </a:prstGeom>
        </p:spPr>
      </p:pic>
    </p:spTree>
    <p:extLst>
      <p:ext uri="{BB962C8B-B14F-4D97-AF65-F5344CB8AC3E}">
        <p14:creationId xmlns:p14="http://schemas.microsoft.com/office/powerpoint/2010/main" val="2094690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567" y="5244409"/>
            <a:ext cx="28797858"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311944" y="5952519"/>
            <a:ext cx="26176536" cy="2898742"/>
          </a:xfrm>
          <a:prstGeom prst="rect">
            <a:avLst/>
          </a:prstGeom>
          <a:noFill/>
        </p:spPr>
        <p:txBody>
          <a:bodyPr wrap="square" rtlCol="0">
            <a:spAutoFit/>
          </a:bodyPr>
          <a:lstStyle/>
          <a:p>
            <a:pPr indent="457200" algn="ctr">
              <a:lnSpc>
                <a:spcPct val="115000"/>
              </a:lnSpc>
              <a:spcAft>
                <a:spcPts val="1000"/>
              </a:spcAft>
              <a:buNone/>
            </a:pPr>
            <a:r>
              <a:rPr lang="en-US" sz="5400" b="1" dirty="0">
                <a:effectLst/>
                <a:latin typeface="Times New Roman" panose="02020603050405020304" pitchFamily="18" charset="0"/>
                <a:ea typeface="Times New Roman" panose="02020603050405020304" pitchFamily="18" charset="0"/>
                <a:cs typeface="Times New Roman" panose="02020603050405020304" pitchFamily="18" charset="0"/>
              </a:rPr>
              <a:t>ANALYSIS OF THE IMPACT OF DIVERSIFICATION OF ECONOMIC ACTIVITIES ON EMPLOYMENT OF THE LABOR FORCE IN RURAL ENVIRONMENT IN ROMANIA</a:t>
            </a:r>
            <a:endParaRPr lang="en-US" sz="4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9" name="TextBox 18"/>
          <p:cNvSpPr txBox="1"/>
          <p:nvPr/>
        </p:nvSpPr>
        <p:spPr>
          <a:xfrm>
            <a:off x="193390" y="8686331"/>
            <a:ext cx="27656483" cy="1323439"/>
          </a:xfrm>
          <a:prstGeom prst="rect">
            <a:avLst/>
          </a:prstGeom>
          <a:noFill/>
        </p:spPr>
        <p:txBody>
          <a:bodyPr wrap="square" rtlCol="0">
            <a:spAutoFit/>
          </a:bodyPr>
          <a:lstStyle/>
          <a:p>
            <a:pPr algn="r"/>
            <a:r>
              <a:rPr lang="en-US" sz="4000" b="1" dirty="0">
                <a:latin typeface="Times New Roman" panose="02020603050405020304" pitchFamily="18" charset="0"/>
                <a:ea typeface="Arial" charset="0"/>
                <a:cs typeface="Times New Roman" panose="02020603050405020304" pitchFamily="18" charset="0"/>
              </a:rPr>
              <a:t>Andreea GIUCA</a:t>
            </a:r>
            <a:br>
              <a:rPr lang="en-US" sz="4000" b="1" dirty="0">
                <a:latin typeface="Times New Roman" panose="02020603050405020304" pitchFamily="18" charset="0"/>
                <a:ea typeface="Arial" charset="0"/>
                <a:cs typeface="Times New Roman" panose="02020603050405020304" pitchFamily="18" charset="0"/>
              </a:rPr>
            </a:br>
            <a:r>
              <a:rPr lang="en-US" sz="4000" b="1" dirty="0">
                <a:latin typeface="Times New Roman" panose="02020603050405020304" pitchFamily="18" charset="0"/>
                <a:ea typeface="Arial" charset="0"/>
                <a:cs typeface="Times New Roman" panose="02020603050405020304" pitchFamily="18" charset="0"/>
              </a:rPr>
              <a:t>Vili DRAGOMIR</a:t>
            </a:r>
            <a:endParaRPr lang="ro-RO" sz="4000" b="1" i="1" dirty="0">
              <a:latin typeface="Times New Roman" panose="02020603050405020304" pitchFamily="18" charset="0"/>
              <a:ea typeface="Arial" charset="0"/>
              <a:cs typeface="Times New Roman" panose="02020603050405020304" pitchFamily="18" charset="0"/>
            </a:endParaRPr>
          </a:p>
        </p:txBody>
      </p:sp>
      <p:sp>
        <p:nvSpPr>
          <p:cNvPr id="20" name="TextBox 19"/>
          <p:cNvSpPr txBox="1"/>
          <p:nvPr/>
        </p:nvSpPr>
        <p:spPr>
          <a:xfrm>
            <a:off x="1311945" y="9545326"/>
            <a:ext cx="4733256" cy="707886"/>
          </a:xfrm>
          <a:prstGeom prst="rect">
            <a:avLst/>
          </a:prstGeom>
          <a:noFill/>
        </p:spPr>
        <p:txBody>
          <a:bodyPr wrap="square" rtlCol="0">
            <a:spAutoFit/>
          </a:bodyPr>
          <a:lstStyle/>
          <a:p>
            <a:r>
              <a:rPr lang="ro-RO" sz="4000" b="1" dirty="0">
                <a:effectLst/>
                <a:latin typeface="Times New Roman" panose="02020603050405020304" pitchFamily="18" charset="0"/>
                <a:ea typeface="Times New Roman" panose="02020603050405020304" pitchFamily="18" charset="0"/>
                <a:cs typeface="Times New Roman" panose="02020603050405020304" pitchFamily="18" charset="0"/>
              </a:rPr>
              <a:t>INTRODUCTION</a:t>
            </a:r>
            <a:r>
              <a:rPr lang="ro-RO" sz="4000" b="1" dirty="0">
                <a:latin typeface="Times New Roman" panose="02020603050405020304" pitchFamily="18" charset="0"/>
                <a:ea typeface="Arial" charset="0"/>
                <a:cs typeface="Times New Roman" panose="02020603050405020304" pitchFamily="18" charset="0"/>
              </a:rPr>
              <a:t>:</a:t>
            </a:r>
          </a:p>
        </p:txBody>
      </p:sp>
      <p:sp>
        <p:nvSpPr>
          <p:cNvPr id="21" name="TextBox 20"/>
          <p:cNvSpPr txBox="1"/>
          <p:nvPr/>
        </p:nvSpPr>
        <p:spPr>
          <a:xfrm>
            <a:off x="17002623" y="11563039"/>
            <a:ext cx="9735776" cy="707886"/>
          </a:xfrm>
          <a:prstGeom prst="rect">
            <a:avLst/>
          </a:prstGeom>
          <a:noFill/>
        </p:spPr>
        <p:txBody>
          <a:bodyPr wrap="square" rtlCol="0">
            <a:spAutoFit/>
          </a:bodyPr>
          <a:lstStyle/>
          <a:p>
            <a:r>
              <a:rPr lang="ro-RO" sz="4000" b="1" dirty="0">
                <a:latin typeface="Times New Roman" panose="02020603050405020304" pitchFamily="18" charset="0"/>
                <a:ea typeface="Arial" charset="0"/>
                <a:cs typeface="Times New Roman" panose="02020603050405020304" pitchFamily="18" charset="0"/>
              </a:rPr>
              <a:t>MATERIAL </a:t>
            </a:r>
            <a:r>
              <a:rPr lang="ro-RO" sz="4000" b="1" dirty="0">
                <a:latin typeface="Times New Roman" panose="02020603050405020304" pitchFamily="18" charset="0"/>
                <a:cs typeface="Times New Roman" panose="02020603050405020304" pitchFamily="18" charset="0"/>
              </a:rPr>
              <a:t>AND METHOD:</a:t>
            </a:r>
          </a:p>
        </p:txBody>
      </p:sp>
      <p:sp>
        <p:nvSpPr>
          <p:cNvPr id="22" name="TextBox 21"/>
          <p:cNvSpPr txBox="1"/>
          <p:nvPr/>
        </p:nvSpPr>
        <p:spPr>
          <a:xfrm>
            <a:off x="956571" y="20872697"/>
            <a:ext cx="7683387" cy="707886"/>
          </a:xfrm>
          <a:prstGeom prst="rect">
            <a:avLst/>
          </a:prstGeom>
          <a:noFill/>
        </p:spPr>
        <p:txBody>
          <a:bodyPr wrap="square" rtlCol="0">
            <a:spAutoFit/>
          </a:bodyPr>
          <a:lstStyle/>
          <a:p>
            <a:r>
              <a:rPr lang="ro-RO" sz="4000" b="1" dirty="0">
                <a:latin typeface="Times New Roman" panose="02020603050405020304" pitchFamily="18" charset="0"/>
                <a:cs typeface="Times New Roman" panose="02020603050405020304" pitchFamily="18" charset="0"/>
              </a:rPr>
              <a:t>RESULTS AND DISCUSSION:</a:t>
            </a:r>
            <a:endParaRPr lang="ro-RO" sz="4000" b="1" dirty="0">
              <a:latin typeface="Times New Roman" panose="02020603050405020304" pitchFamily="18" charset="0"/>
              <a:ea typeface="Arial" charset="0"/>
              <a:cs typeface="Times New Roman" panose="02020603050405020304" pitchFamily="18" charset="0"/>
            </a:endParaRPr>
          </a:p>
        </p:txBody>
      </p:sp>
      <p:cxnSp>
        <p:nvCxnSpPr>
          <p:cNvPr id="24" name="Straight Connector 23"/>
          <p:cNvCxnSpPr/>
          <p:nvPr/>
        </p:nvCxnSpPr>
        <p:spPr>
          <a:xfrm>
            <a:off x="2567" y="5316670"/>
            <a:ext cx="28797858"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567" y="5442262"/>
            <a:ext cx="28797858"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36769" y="41222296"/>
            <a:ext cx="27480635" cy="1754326"/>
          </a:xfrm>
          <a:prstGeom prst="rect">
            <a:avLst/>
          </a:prstGeom>
          <a:noFill/>
        </p:spPr>
        <p:txBody>
          <a:bodyPr wrap="square" rtlCol="0">
            <a:spAutoFit/>
          </a:bodyPr>
          <a:lstStyle/>
          <a:p>
            <a:pPr algn="just"/>
            <a:r>
              <a:rPr lang="en-US" sz="3600" b="1" dirty="0">
                <a:latin typeface="Times New Roman" panose="02020603050405020304" pitchFamily="18" charset="0"/>
                <a:cs typeface="Times New Roman" panose="02020603050405020304" pitchFamily="18" charset="0"/>
              </a:rPr>
              <a:t>ACKNOWLEDGEMENTS: </a:t>
            </a:r>
            <a:r>
              <a:rPr lang="en-US" sz="3600" dirty="0">
                <a:latin typeface="Times New Roman" panose="02020603050405020304" pitchFamily="18" charset="0"/>
                <a:cs typeface="Times New Roman" panose="02020603050405020304" pitchFamily="18" charset="0"/>
              </a:rPr>
              <a:t>This work was supported by the Romanian Ministry of Agriculture and Rural Development through the ADER </a:t>
            </a:r>
            <a:r>
              <a:rPr lang="en-US" sz="3600" dirty="0" err="1">
                <a:latin typeface="Times New Roman" panose="02020603050405020304" pitchFamily="18" charset="0"/>
                <a:cs typeface="Times New Roman" panose="02020603050405020304" pitchFamily="18" charset="0"/>
              </a:rPr>
              <a:t>Programme</a:t>
            </a:r>
            <a:r>
              <a:rPr lang="en-US" sz="3600" dirty="0">
                <a:latin typeface="Times New Roman" panose="02020603050405020304" pitchFamily="18" charset="0"/>
                <a:cs typeface="Times New Roman" panose="02020603050405020304" pitchFamily="18" charset="0"/>
              </a:rPr>
              <a:t>, Project ADER 22.1.1 – “Design of technical-economic models for analyzing the resilience and sustainability capacity of the agricultural sector and optimization of production processes”.</a:t>
            </a:r>
            <a:endParaRPr lang="ro-RO" sz="3600" b="1" noProof="1">
              <a:latin typeface="Times New Roman" panose="02020603050405020304" pitchFamily="18" charset="0"/>
              <a:cs typeface="Times New Roman" panose="02020603050405020304" pitchFamily="18" charset="0"/>
            </a:endParaRPr>
          </a:p>
        </p:txBody>
      </p:sp>
      <p:sp>
        <p:nvSpPr>
          <p:cNvPr id="12" name="TextBox 11"/>
          <p:cNvSpPr txBox="1"/>
          <p:nvPr/>
        </p:nvSpPr>
        <p:spPr>
          <a:xfrm>
            <a:off x="4222751" y="982059"/>
            <a:ext cx="19200008" cy="4762714"/>
          </a:xfrm>
          <a:prstGeom prst="rect">
            <a:avLst/>
          </a:prstGeom>
          <a:noFill/>
        </p:spPr>
        <p:txBody>
          <a:bodyPr wrap="square" rtlCol="0">
            <a:spAutoFit/>
          </a:bodyPr>
          <a:lstStyle/>
          <a:p>
            <a:pPr lvl="0" algn="ctr" defTabSz="3628759"/>
            <a:r>
              <a:rPr lang="en-US" sz="6000" b="1" dirty="0">
                <a:solidFill>
                  <a:prstClr val="black"/>
                </a:solidFill>
                <a:latin typeface="Arial Black" panose="020B0A04020102020204" pitchFamily="34" charset="0"/>
              </a:rPr>
              <a:t>The 5th Edition of the Annual Conference</a:t>
            </a:r>
          </a:p>
          <a:p>
            <a:pPr lvl="0" algn="ctr" defTabSz="3628759"/>
            <a:r>
              <a:rPr lang="en-US" sz="6000" b="1" dirty="0">
                <a:solidFill>
                  <a:prstClr val="black"/>
                </a:solidFill>
                <a:latin typeface="Arial Black" panose="020B0A04020102020204" pitchFamily="34" charset="0"/>
              </a:rPr>
              <a:t>“Romanian agricultural and forestry research: achievements and </a:t>
            </a:r>
            <a:r>
              <a:rPr lang="en-US" sz="6000" b="1" dirty="0" err="1">
                <a:solidFill>
                  <a:prstClr val="black"/>
                </a:solidFill>
                <a:latin typeface="Arial Black" panose="020B0A04020102020204" pitchFamily="34" charset="0"/>
              </a:rPr>
              <a:t>prospectives</a:t>
            </a:r>
            <a:r>
              <a:rPr lang="en-US" sz="6000" b="1" dirty="0">
                <a:solidFill>
                  <a:prstClr val="black"/>
                </a:solidFill>
                <a:latin typeface="Arial Black" panose="020B0A04020102020204" pitchFamily="34" charset="0"/>
              </a:rPr>
              <a:t>” </a:t>
            </a:r>
            <a:endParaRPr lang="ro-RO" sz="6000" b="1" dirty="0">
              <a:solidFill>
                <a:prstClr val="black"/>
              </a:solidFill>
              <a:latin typeface="Arial Black" panose="020B0A04020102020204" pitchFamily="34" charset="0"/>
            </a:endParaRPr>
          </a:p>
          <a:p>
            <a:pPr lvl="0" algn="ctr" defTabSz="3628759"/>
            <a:r>
              <a:rPr lang="en-US" sz="6000" b="1" dirty="0">
                <a:solidFill>
                  <a:prstClr val="black"/>
                </a:solidFill>
                <a:latin typeface="Arial Black" panose="020B0A04020102020204" pitchFamily="34" charset="0"/>
              </a:rPr>
              <a:t>May 28, 2026</a:t>
            </a:r>
          </a:p>
          <a:p>
            <a:endParaRPr lang="en-US" sz="6349" dirty="0">
              <a:latin typeface="Times New Roman" panose="02020603050405020304" pitchFamily="18" charset="0"/>
              <a:cs typeface="Times New Roman" panose="02020603050405020304" pitchFamily="18" charset="0"/>
            </a:endParaRPr>
          </a:p>
        </p:txBody>
      </p:sp>
      <p:sp>
        <p:nvSpPr>
          <p:cNvPr id="6" name="TextBox 5"/>
          <p:cNvSpPr txBox="1"/>
          <p:nvPr/>
        </p:nvSpPr>
        <p:spPr>
          <a:xfrm>
            <a:off x="1311945" y="34686887"/>
            <a:ext cx="17742073" cy="6186309"/>
          </a:xfrm>
          <a:prstGeom prst="rect">
            <a:avLst/>
          </a:prstGeom>
          <a:noFill/>
        </p:spPr>
        <p:txBody>
          <a:bodyPr wrap="square" rtlCol="0">
            <a:spAutoFit/>
          </a:bodyPr>
          <a:lstStyle/>
          <a:p>
            <a:r>
              <a:rPr lang="ro-RO" sz="3600" b="1" dirty="0">
                <a:latin typeface="Times New Roman" panose="02020603050405020304" pitchFamily="18" charset="0"/>
                <a:cs typeface="Times New Roman" panose="02020603050405020304" pitchFamily="18" charset="0"/>
              </a:rPr>
              <a:t>CONCLUSION:</a:t>
            </a:r>
          </a:p>
          <a:p>
            <a:pPr algn="just"/>
            <a:r>
              <a:rPr lang="ro-RO" sz="3600" dirty="0">
                <a:latin typeface="Times New Roman" panose="02020603050405020304" pitchFamily="18" charset="0"/>
                <a:cs typeface="Times New Roman" panose="02020603050405020304" pitchFamily="18" charset="0"/>
              </a:rPr>
              <a:t>1. </a:t>
            </a:r>
            <a:r>
              <a:rPr lang="en-US" sz="3600" dirty="0">
                <a:latin typeface="Times New Roman" panose="02020603050405020304" pitchFamily="18" charset="0"/>
                <a:cs typeface="Times New Roman" panose="02020603050405020304" pitchFamily="18" charset="0"/>
              </a:rPr>
              <a:t>During 2020–2024, economic indicators increased, but rural-urban gaps persist.</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2. </a:t>
            </a:r>
            <a:r>
              <a:rPr lang="en-US" sz="3600" dirty="0">
                <a:latin typeface="Times New Roman" panose="02020603050405020304" pitchFamily="18" charset="0"/>
                <a:cs typeface="Times New Roman" panose="02020603050405020304" pitchFamily="18" charset="0"/>
              </a:rPr>
              <a:t>The rural labor market remains vulnerable: higher unemployment and more fluctuating employment.</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3. </a:t>
            </a:r>
            <a:r>
              <a:rPr lang="en-US" sz="3600" dirty="0">
                <a:latin typeface="Times New Roman" panose="02020603050405020304" pitchFamily="18" charset="0"/>
                <a:cs typeface="Times New Roman" panose="02020603050405020304" pitchFamily="18" charset="0"/>
              </a:rPr>
              <a:t>Agriculture is dominated by small, family farms with low productivity.</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4. </a:t>
            </a:r>
            <a:r>
              <a:rPr lang="en-US" sz="3600" dirty="0">
                <a:latin typeface="Times New Roman" panose="02020603050405020304" pitchFamily="18" charset="0"/>
                <a:cs typeface="Times New Roman" panose="02020603050405020304" pitchFamily="18" charset="0"/>
              </a:rPr>
              <a:t>This structure accentuates economic dependence on agriculture.</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5. </a:t>
            </a:r>
            <a:r>
              <a:rPr lang="en-US" sz="3600" dirty="0">
                <a:latin typeface="Times New Roman" panose="02020603050405020304" pitchFamily="18" charset="0"/>
                <a:cs typeface="Times New Roman" panose="02020603050405020304" pitchFamily="18" charset="0"/>
              </a:rPr>
              <a:t>It is necessary to modernize agriculture and increase its attractiveness for young people.</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6. </a:t>
            </a:r>
            <a:r>
              <a:rPr lang="en-US" sz="3600" dirty="0">
                <a:latin typeface="Times New Roman" panose="02020603050405020304" pitchFamily="18" charset="0"/>
                <a:cs typeface="Times New Roman" panose="02020603050405020304" pitchFamily="18" charset="0"/>
              </a:rPr>
              <a:t>Diversification of economic activities is essential to reduce dependence on agriculture.</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7. </a:t>
            </a:r>
            <a:r>
              <a:rPr lang="en-US" sz="3600" dirty="0">
                <a:latin typeface="Times New Roman" panose="02020603050405020304" pitchFamily="18" charset="0"/>
                <a:cs typeface="Times New Roman" panose="02020603050405020304" pitchFamily="18" charset="0"/>
              </a:rPr>
              <a:t>Integrated public policies are needed, focused on human capital development.</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8. </a:t>
            </a:r>
            <a:r>
              <a:rPr lang="en-US" sz="3600" dirty="0">
                <a:latin typeface="Times New Roman" panose="02020603050405020304" pitchFamily="18" charset="0"/>
                <a:cs typeface="Times New Roman" panose="02020603050405020304" pitchFamily="18" charset="0"/>
              </a:rPr>
              <a:t>Non-agricultural investments must be stimulated to create sustainable jobs.</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9. </a:t>
            </a:r>
            <a:r>
              <a:rPr lang="en-US" sz="3600" dirty="0">
                <a:latin typeface="Times New Roman" panose="02020603050405020304" pitchFamily="18" charset="0"/>
                <a:cs typeface="Times New Roman" panose="02020603050405020304" pitchFamily="18" charset="0"/>
              </a:rPr>
              <a:t>Reducing urban-rural gaps must become a central objective of sustainable development.</a:t>
            </a:r>
            <a:endParaRPr lang="ro-RO" sz="3600" b="1" dirty="0">
              <a:latin typeface="Times New Roman" panose="02020603050405020304" pitchFamily="18" charset="0"/>
              <a:cs typeface="Times New Roman" panose="02020603050405020304" pitchFamily="18" charset="0"/>
            </a:endParaRPr>
          </a:p>
        </p:txBody>
      </p:sp>
      <p:pic>
        <p:nvPicPr>
          <p:cNvPr id="2" name="Picture 1">
            <a:extLst>
              <a:ext uri="{FF2B5EF4-FFF2-40B4-BE49-F238E27FC236}">
                <a16:creationId xmlns:a16="http://schemas.microsoft.com/office/drawing/2014/main" id="{4F885DBD-372D-2CE3-B7C7-5036B85CA47E}"/>
              </a:ext>
            </a:extLst>
          </p:cNvPr>
          <p:cNvPicPr>
            <a:picLocks noChangeAspect="1"/>
          </p:cNvPicPr>
          <p:nvPr/>
        </p:nvPicPr>
        <p:blipFill>
          <a:blip r:embed="rId2">
            <a:extLst>
              <a:ext uri="{28A0092B-C50C-407E-A947-70E740481C1C}">
                <a14:useLocalDpi xmlns:a14="http://schemas.microsoft.com/office/drawing/2010/main" val="0"/>
              </a:ext>
            </a:extLst>
          </a:blip>
          <a:srcRect r="78813"/>
          <a:stretch>
            <a:fillRect/>
          </a:stretch>
        </p:blipFill>
        <p:spPr>
          <a:xfrm>
            <a:off x="23422759" y="1103403"/>
            <a:ext cx="4778651" cy="2755222"/>
          </a:xfrm>
          <a:prstGeom prst="rect">
            <a:avLst/>
          </a:prstGeom>
        </p:spPr>
      </p:pic>
      <p:graphicFrame>
        <p:nvGraphicFramePr>
          <p:cNvPr id="4" name="Diagramă 3">
            <a:extLst>
              <a:ext uri="{FF2B5EF4-FFF2-40B4-BE49-F238E27FC236}">
                <a16:creationId xmlns:a16="http://schemas.microsoft.com/office/drawing/2014/main" id="{0A0C718B-3949-F673-AE00-6B4250B238B0}"/>
              </a:ext>
            </a:extLst>
          </p:cNvPr>
          <p:cNvGraphicFramePr>
            <a:graphicFrameLocks/>
          </p:cNvGraphicFramePr>
          <p:nvPr>
            <p:extLst>
              <p:ext uri="{D42A27DB-BD31-4B8C-83A1-F6EECF244321}">
                <p14:modId xmlns:p14="http://schemas.microsoft.com/office/powerpoint/2010/main" val="2612914227"/>
              </p:ext>
            </p:extLst>
          </p:nvPr>
        </p:nvGraphicFramePr>
        <p:xfrm>
          <a:off x="736769" y="22947145"/>
          <a:ext cx="7964808" cy="49856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Diagramă 6">
            <a:extLst>
              <a:ext uri="{FF2B5EF4-FFF2-40B4-BE49-F238E27FC236}">
                <a16:creationId xmlns:a16="http://schemas.microsoft.com/office/drawing/2014/main" id="{F13F6B10-DB59-DC5B-AB85-A6957B76A2FC}"/>
              </a:ext>
            </a:extLst>
          </p:cNvPr>
          <p:cNvGraphicFramePr>
            <a:graphicFrameLocks/>
          </p:cNvGraphicFramePr>
          <p:nvPr>
            <p:extLst>
              <p:ext uri="{D42A27DB-BD31-4B8C-83A1-F6EECF244321}">
                <p14:modId xmlns:p14="http://schemas.microsoft.com/office/powerpoint/2010/main" val="1860265761"/>
              </p:ext>
            </p:extLst>
          </p:nvPr>
        </p:nvGraphicFramePr>
        <p:xfrm>
          <a:off x="828023" y="28968164"/>
          <a:ext cx="7964808" cy="4985619"/>
        </p:xfrm>
        <a:graphic>
          <a:graphicData uri="http://schemas.openxmlformats.org/drawingml/2006/chart">
            <c:chart xmlns:c="http://schemas.openxmlformats.org/drawingml/2006/chart" xmlns:r="http://schemas.openxmlformats.org/officeDocument/2006/relationships" r:id="rId4"/>
          </a:graphicData>
        </a:graphic>
      </p:graphicFrame>
      <p:sp>
        <p:nvSpPr>
          <p:cNvPr id="10" name="CasetăText 9">
            <a:extLst>
              <a:ext uri="{FF2B5EF4-FFF2-40B4-BE49-F238E27FC236}">
                <a16:creationId xmlns:a16="http://schemas.microsoft.com/office/drawing/2014/main" id="{A17D0502-FE81-AFDA-ED59-E5D32BC1A033}"/>
              </a:ext>
            </a:extLst>
          </p:cNvPr>
          <p:cNvSpPr txBox="1"/>
          <p:nvPr/>
        </p:nvSpPr>
        <p:spPr>
          <a:xfrm>
            <a:off x="956571" y="22055492"/>
            <a:ext cx="7347641" cy="1043619"/>
          </a:xfrm>
          <a:prstGeom prst="rect">
            <a:avLst/>
          </a:prstGeom>
          <a:noFill/>
        </p:spPr>
        <p:txBody>
          <a:bodyPr wrap="square">
            <a:spAutoFit/>
          </a:bodyPr>
          <a:lstStyle/>
          <a:p>
            <a:pPr indent="63500" algn="ctr">
              <a:lnSpc>
                <a:spcPct val="115000"/>
              </a:lnSpc>
              <a:spcAft>
                <a:spcPts val="1000"/>
              </a:spcAft>
              <a:buNone/>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Average total monthly income per household, by residence area– lei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3" name="CasetăText 12">
            <a:extLst>
              <a:ext uri="{FF2B5EF4-FFF2-40B4-BE49-F238E27FC236}">
                <a16:creationId xmlns:a16="http://schemas.microsoft.com/office/drawing/2014/main" id="{B3AADB3D-A80C-3494-D7FC-B0BD591B1747}"/>
              </a:ext>
            </a:extLst>
          </p:cNvPr>
          <p:cNvSpPr txBox="1"/>
          <p:nvPr/>
        </p:nvSpPr>
        <p:spPr>
          <a:xfrm>
            <a:off x="675150" y="28108570"/>
            <a:ext cx="7964808" cy="1043619"/>
          </a:xfrm>
          <a:prstGeom prst="rect">
            <a:avLst/>
          </a:prstGeom>
          <a:noFill/>
        </p:spPr>
        <p:txBody>
          <a:bodyPr wrap="square">
            <a:spAutoFit/>
          </a:bodyPr>
          <a:lstStyle/>
          <a:p>
            <a:pPr indent="457200" algn="ctr">
              <a:lnSpc>
                <a:spcPct val="115000"/>
              </a:lnSpc>
              <a:spcAft>
                <a:spcPts val="1000"/>
              </a:spcAft>
              <a:buNone/>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Average total monthly expenses per household, by area of ​​residence– lei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16" name="Diagramă 15">
            <a:extLst>
              <a:ext uri="{FF2B5EF4-FFF2-40B4-BE49-F238E27FC236}">
                <a16:creationId xmlns:a16="http://schemas.microsoft.com/office/drawing/2014/main" id="{15C15665-5D8A-E241-6FE9-903FD1BE5A9B}"/>
              </a:ext>
            </a:extLst>
          </p:cNvPr>
          <p:cNvGraphicFramePr/>
          <p:nvPr>
            <p:extLst>
              <p:ext uri="{D42A27DB-BD31-4B8C-83A1-F6EECF244321}">
                <p14:modId xmlns:p14="http://schemas.microsoft.com/office/powerpoint/2010/main" val="413635397"/>
              </p:ext>
            </p:extLst>
          </p:nvPr>
        </p:nvGraphicFramePr>
        <p:xfrm>
          <a:off x="18786679" y="22867756"/>
          <a:ext cx="9063193" cy="5650588"/>
        </p:xfrm>
        <a:graphic>
          <a:graphicData uri="http://schemas.openxmlformats.org/drawingml/2006/chart">
            <c:chart xmlns:c="http://schemas.openxmlformats.org/drawingml/2006/chart" xmlns:r="http://schemas.openxmlformats.org/officeDocument/2006/relationships" r:id="rId5"/>
          </a:graphicData>
        </a:graphic>
      </p:graphicFrame>
      <p:sp>
        <p:nvSpPr>
          <p:cNvPr id="26" name="CasetăText 25">
            <a:extLst>
              <a:ext uri="{FF2B5EF4-FFF2-40B4-BE49-F238E27FC236}">
                <a16:creationId xmlns:a16="http://schemas.microsoft.com/office/drawing/2014/main" id="{99B208AF-17DE-FDEA-E21F-CF1AFF392AF7}"/>
              </a:ext>
            </a:extLst>
          </p:cNvPr>
          <p:cNvSpPr txBox="1"/>
          <p:nvPr/>
        </p:nvSpPr>
        <p:spPr>
          <a:xfrm>
            <a:off x="19680851" y="22265695"/>
            <a:ext cx="7347641" cy="548099"/>
          </a:xfrm>
          <a:prstGeom prst="rect">
            <a:avLst/>
          </a:prstGeom>
          <a:noFill/>
        </p:spPr>
        <p:txBody>
          <a:bodyPr wrap="square">
            <a:spAutoFit/>
          </a:bodyPr>
          <a:lstStyle/>
          <a:p>
            <a:pPr indent="457200" algn="ctr">
              <a:lnSpc>
                <a:spcPct val="115000"/>
              </a:lnSpc>
              <a:spcAft>
                <a:spcPts val="1000"/>
              </a:spcAft>
              <a:buNone/>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Employment rate by area of ​​residence -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27" name="Imagine 26">
            <a:extLst>
              <a:ext uri="{FF2B5EF4-FFF2-40B4-BE49-F238E27FC236}">
                <a16:creationId xmlns:a16="http://schemas.microsoft.com/office/drawing/2014/main" id="{19059472-3FB0-73A7-500D-A066C8CAD429}"/>
              </a:ext>
            </a:extLst>
          </p:cNvPr>
          <p:cNvPicPr>
            <a:picLocks/>
          </p:cNvPicPr>
          <p:nvPr/>
        </p:nvPicPr>
        <p:blipFill>
          <a:blip r:embed="rId6" cstate="print">
            <a:grayscl/>
            <a:extLst>
              <a:ext uri="{BEBA8EAE-BF5A-486C-A8C5-ECC9F3942E4B}">
                <a14:imgProps xmlns:a14="http://schemas.microsoft.com/office/drawing/2010/main">
                  <a14:imgLayer r:embed="rId7">
                    <a14:imgEffect>
                      <a14:sharpenSoften amount="25000"/>
                    </a14:imgEffect>
                  </a14:imgLayer>
                </a14:imgProps>
              </a:ext>
            </a:extLst>
          </a:blip>
          <a:stretch>
            <a:fillRect/>
          </a:stretch>
        </p:blipFill>
        <p:spPr>
          <a:xfrm>
            <a:off x="9700105" y="22694893"/>
            <a:ext cx="7964808" cy="6087791"/>
          </a:xfrm>
          <a:prstGeom prst="rect">
            <a:avLst/>
          </a:prstGeom>
          <a:ln>
            <a:solidFill>
              <a:schemeClr val="bg1">
                <a:lumMod val="75000"/>
              </a:schemeClr>
            </a:solidFill>
          </a:ln>
          <a:effectLst>
            <a:outerShdw blurRad="50800" dist="38100" dir="2700000" algn="tl" rotWithShape="0">
              <a:prstClr val="black">
                <a:alpha val="40000"/>
              </a:prstClr>
            </a:outerShdw>
          </a:effectLst>
        </p:spPr>
      </p:pic>
      <p:sp>
        <p:nvSpPr>
          <p:cNvPr id="29" name="CasetăText 28">
            <a:extLst>
              <a:ext uri="{FF2B5EF4-FFF2-40B4-BE49-F238E27FC236}">
                <a16:creationId xmlns:a16="http://schemas.microsoft.com/office/drawing/2014/main" id="{49E34409-9EED-A79D-9BC6-2FAB118CF13B}"/>
              </a:ext>
            </a:extLst>
          </p:cNvPr>
          <p:cNvSpPr txBox="1"/>
          <p:nvPr/>
        </p:nvSpPr>
        <p:spPr>
          <a:xfrm>
            <a:off x="8470187" y="21573161"/>
            <a:ext cx="10150517" cy="1043619"/>
          </a:xfrm>
          <a:prstGeom prst="rect">
            <a:avLst/>
          </a:prstGeom>
          <a:noFill/>
        </p:spPr>
        <p:txBody>
          <a:bodyPr wrap="square">
            <a:spAutoFit/>
          </a:bodyPr>
          <a:lstStyle/>
          <a:p>
            <a:pPr indent="457200" algn="ctr">
              <a:lnSpc>
                <a:spcPct val="115000"/>
              </a:lnSpc>
              <a:spcBef>
                <a:spcPts val="600"/>
              </a:spcBef>
              <a:spcAft>
                <a:spcPts val="100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Distribution of agricultural holdings at the level of development regions in 2020 (number of agricultural holdings)</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31" name="Imagine 30">
            <a:extLst>
              <a:ext uri="{FF2B5EF4-FFF2-40B4-BE49-F238E27FC236}">
                <a16:creationId xmlns:a16="http://schemas.microsoft.com/office/drawing/2014/main" id="{05EAF3EB-4E35-C874-2BA2-3F2169C9D788}"/>
              </a:ext>
            </a:extLst>
          </p:cNvPr>
          <p:cNvPicPr>
            <a:picLocks noChangeAspect="1"/>
          </p:cNvPicPr>
          <p:nvPr/>
        </p:nvPicPr>
        <p:blipFill>
          <a:blip r:embed="rId8"/>
          <a:stretch>
            <a:fillRect/>
          </a:stretch>
        </p:blipFill>
        <p:spPr>
          <a:xfrm>
            <a:off x="8956181" y="29806602"/>
            <a:ext cx="10888061" cy="4671387"/>
          </a:xfrm>
          <a:prstGeom prst="rect">
            <a:avLst/>
          </a:prstGeom>
        </p:spPr>
      </p:pic>
      <p:sp>
        <p:nvSpPr>
          <p:cNvPr id="33" name="CasetăText 32">
            <a:extLst>
              <a:ext uri="{FF2B5EF4-FFF2-40B4-BE49-F238E27FC236}">
                <a16:creationId xmlns:a16="http://schemas.microsoft.com/office/drawing/2014/main" id="{13A3B0FE-FA2C-2C9B-80D0-3FE77C67C1B1}"/>
              </a:ext>
            </a:extLst>
          </p:cNvPr>
          <p:cNvSpPr txBox="1"/>
          <p:nvPr/>
        </p:nvSpPr>
        <p:spPr>
          <a:xfrm>
            <a:off x="7146583" y="29121879"/>
            <a:ext cx="14434456" cy="548099"/>
          </a:xfrm>
          <a:prstGeom prst="rect">
            <a:avLst/>
          </a:prstGeom>
          <a:noFill/>
        </p:spPr>
        <p:txBody>
          <a:bodyPr wrap="square">
            <a:spAutoFit/>
          </a:bodyPr>
          <a:lstStyle/>
          <a:p>
            <a:pPr algn="ctr">
              <a:lnSpc>
                <a:spcPct val="115000"/>
              </a:lnSpc>
              <a:spcAft>
                <a:spcPts val="1000"/>
              </a:spcAft>
              <a:buNone/>
            </a:pP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Active enterprises, by activities of the national economy</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graphicFrame>
        <p:nvGraphicFramePr>
          <p:cNvPr id="34" name="Diagramă 33">
            <a:extLst>
              <a:ext uri="{FF2B5EF4-FFF2-40B4-BE49-F238E27FC236}">
                <a16:creationId xmlns:a16="http://schemas.microsoft.com/office/drawing/2014/main" id="{7D650F06-0AE1-7F14-E59A-95A6B62BB47E}"/>
              </a:ext>
            </a:extLst>
          </p:cNvPr>
          <p:cNvGraphicFramePr/>
          <p:nvPr>
            <p:extLst>
              <p:ext uri="{D42A27DB-BD31-4B8C-83A1-F6EECF244321}">
                <p14:modId xmlns:p14="http://schemas.microsoft.com/office/powerpoint/2010/main" val="3087755718"/>
              </p:ext>
            </p:extLst>
          </p:nvPr>
        </p:nvGraphicFramePr>
        <p:xfrm>
          <a:off x="20334298" y="29806602"/>
          <a:ext cx="8049744" cy="4701587"/>
        </p:xfrm>
        <a:graphic>
          <a:graphicData uri="http://schemas.openxmlformats.org/drawingml/2006/chart">
            <c:chart xmlns:c="http://schemas.openxmlformats.org/drawingml/2006/chart" xmlns:r="http://schemas.openxmlformats.org/officeDocument/2006/relationships" r:id="rId9"/>
          </a:graphicData>
        </a:graphic>
      </p:graphicFrame>
      <p:sp>
        <p:nvSpPr>
          <p:cNvPr id="36" name="CasetăText 35">
            <a:extLst>
              <a:ext uri="{FF2B5EF4-FFF2-40B4-BE49-F238E27FC236}">
                <a16:creationId xmlns:a16="http://schemas.microsoft.com/office/drawing/2014/main" id="{BE6510AC-E240-5D62-7B0F-C737557ADD61}"/>
              </a:ext>
            </a:extLst>
          </p:cNvPr>
          <p:cNvSpPr txBox="1"/>
          <p:nvPr/>
        </p:nvSpPr>
        <p:spPr>
          <a:xfrm>
            <a:off x="20468259" y="29229802"/>
            <a:ext cx="7692906" cy="523220"/>
          </a:xfrm>
          <a:prstGeom prst="rect">
            <a:avLst/>
          </a:prstGeom>
          <a:noFill/>
        </p:spPr>
        <p:txBody>
          <a:bodyPr wrap="square">
            <a:spAutoFit/>
          </a:bodyPr>
          <a:lstStyle/>
          <a:p>
            <a:pPr algn="ctr"/>
            <a:r>
              <a:rPr lang="ro-RO" sz="2800" b="1" dirty="0">
                <a:latin typeface="Times New Roman" panose="02020603050405020304" pitchFamily="18" charset="0"/>
                <a:cs typeface="Times New Roman" panose="02020603050405020304" pitchFamily="18" charset="0"/>
              </a:rPr>
              <a:t>U</a:t>
            </a:r>
            <a:r>
              <a:rPr lang="en-US" sz="2800" b="1" dirty="0">
                <a:latin typeface="Times New Roman" panose="02020603050405020304" pitchFamily="18" charset="0"/>
                <a:cs typeface="Times New Roman" panose="02020603050405020304" pitchFamily="18" charset="0"/>
              </a:rPr>
              <a:t>unemployment rate by area of ​​residence - %</a:t>
            </a:r>
            <a:endParaRPr lang="en-US" sz="2800" dirty="0">
              <a:latin typeface="Times New Roman" panose="02020603050405020304" pitchFamily="18" charset="0"/>
              <a:cs typeface="Times New Roman" panose="02020603050405020304" pitchFamily="18" charset="0"/>
            </a:endParaRPr>
          </a:p>
        </p:txBody>
      </p:sp>
      <p:sp>
        <p:nvSpPr>
          <p:cNvPr id="38" name="CasetăText 37">
            <a:extLst>
              <a:ext uri="{FF2B5EF4-FFF2-40B4-BE49-F238E27FC236}">
                <a16:creationId xmlns:a16="http://schemas.microsoft.com/office/drawing/2014/main" id="{762C863D-911B-F23A-A5DF-F6BCF2054C9E}"/>
              </a:ext>
            </a:extLst>
          </p:cNvPr>
          <p:cNvSpPr txBox="1"/>
          <p:nvPr/>
        </p:nvSpPr>
        <p:spPr>
          <a:xfrm>
            <a:off x="903407" y="10225855"/>
            <a:ext cx="14801610" cy="10618291"/>
          </a:xfrm>
          <a:prstGeom prst="rect">
            <a:avLst/>
          </a:prstGeom>
          <a:noFill/>
        </p:spPr>
        <p:txBody>
          <a:bodyPr wrap="square">
            <a:spAutoFit/>
          </a:bodyPr>
          <a:lstStyle/>
          <a:p>
            <a:pPr indent="457200" algn="just"/>
            <a:r>
              <a:rPr lang="en-US" sz="3600" dirty="0">
                <a:latin typeface="Times New Roman" panose="02020603050405020304" pitchFamily="18" charset="0"/>
                <a:cs typeface="Times New Roman" panose="02020603050405020304" pitchFamily="18" charset="0"/>
              </a:rPr>
              <a:t>The Common Agricultural Policy (CAP) has given increasing importance to rural development, representing approximately 10% of the European Union budget in 2013. In Romania, financing for this area comes from both European funds, through the European Agricultural Fund for Rural Development (EAFRD), and from the state budget.</a:t>
            </a:r>
            <a:r>
              <a:rPr lang="ro-RO" sz="360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Diversifying economic activities in rural areas is a strategic priority, contributing to increasing agricultural incomes, farm sustainability and developing the local economy. Agriculture had a very high share of the workforce in 2012, well above the EU average, being dominated by family farms and informal work, with few permanent employees.</a:t>
            </a:r>
            <a:r>
              <a:rPr lang="ro-RO" sz="360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Labor productivity in agriculture was low, almost five times below the national average, and the standard of living in rural areas was affected by poorly developed infrastructure and a high risk of poverty. In addition, the sector is facing an aging active population and the migration of young people to urban areas or abroad.</a:t>
            </a:r>
            <a:r>
              <a:rPr lang="ro-RO" sz="360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In this context, economic diversification is essential for job creation, income growth and attracting young people. Developing services, local industry and capitalizing on traditions can contribute to revitalizing the rural environment. At the same time, it is necessary to orient the workforce towards non-agricultural sectors and improve professional skills to reduce dependence on agriculture and increase social inclusion.</a:t>
            </a:r>
          </a:p>
        </p:txBody>
      </p:sp>
      <p:sp>
        <p:nvSpPr>
          <p:cNvPr id="40" name="CasetăText 39">
            <a:extLst>
              <a:ext uri="{FF2B5EF4-FFF2-40B4-BE49-F238E27FC236}">
                <a16:creationId xmlns:a16="http://schemas.microsoft.com/office/drawing/2014/main" id="{D62B5531-2A3A-A034-7B73-C48CEA618018}"/>
              </a:ext>
            </a:extLst>
          </p:cNvPr>
          <p:cNvSpPr txBox="1"/>
          <p:nvPr/>
        </p:nvSpPr>
        <p:spPr>
          <a:xfrm>
            <a:off x="16584067" y="12310085"/>
            <a:ext cx="10572889" cy="5632311"/>
          </a:xfrm>
          <a:prstGeom prst="rect">
            <a:avLst/>
          </a:prstGeom>
          <a:noFill/>
        </p:spPr>
        <p:txBody>
          <a:bodyPr wrap="square">
            <a:spAutoFit/>
          </a:bodyPr>
          <a:lstStyle/>
          <a:p>
            <a:pPr indent="457200" algn="just"/>
            <a:r>
              <a:rPr lang="en-US" sz="3600" dirty="0">
                <a:latin typeface="Times New Roman" panose="02020603050405020304" pitchFamily="18" charset="0"/>
                <a:cs typeface="Times New Roman" panose="02020603050405020304" pitchFamily="18" charset="0"/>
              </a:rPr>
              <a:t>The data used in the study come from the National Institute of Statistics (INS) and cover indicators such as average household income and expenditure, employment and unemployment by area of ​​residence, the structure of agricultural holdings and the number of active enterprises in the period 2020–2024. The research is based on statistical, graphical and tabular analysis methods, and the data were processed in Excel. The results highlight the growth or decrease trends of the analyzed indicators over the studied period.</a:t>
            </a:r>
          </a:p>
        </p:txBody>
      </p:sp>
      <p:pic>
        <p:nvPicPr>
          <p:cNvPr id="9" name="Picture 8">
            <a:extLst>
              <a:ext uri="{FF2B5EF4-FFF2-40B4-BE49-F238E27FC236}">
                <a16:creationId xmlns:a16="http://schemas.microsoft.com/office/drawing/2014/main" id="{2012E11E-CCAA-1FAE-6A3F-A7DE894F5391}"/>
              </a:ext>
            </a:extLst>
          </p:cNvPr>
          <p:cNvPicPr>
            <a:picLocks noChangeAspect="1"/>
          </p:cNvPicPr>
          <p:nvPr/>
        </p:nvPicPr>
        <p:blipFill>
          <a:blip r:embed="rId10"/>
          <a:srcRect l="22580" t="14770" r="21608" b="15245"/>
          <a:stretch>
            <a:fillRect/>
          </a:stretch>
        </p:blipFill>
        <p:spPr>
          <a:xfrm>
            <a:off x="1454149" y="1208254"/>
            <a:ext cx="2768601" cy="3471680"/>
          </a:xfrm>
          <a:prstGeom prst="rect">
            <a:avLst/>
          </a:prstGeom>
        </p:spPr>
      </p:pic>
    </p:spTree>
    <p:extLst>
      <p:ext uri="{BB962C8B-B14F-4D97-AF65-F5344CB8AC3E}">
        <p14:creationId xmlns:p14="http://schemas.microsoft.com/office/powerpoint/2010/main" val="14782318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1452</TotalTime>
  <Words>1238</Words>
  <Application>Microsoft Office PowerPoint</Application>
  <PresentationFormat>Custom</PresentationFormat>
  <Paragraphs>55</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Arial Black</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Ioana</cp:lastModifiedBy>
  <cp:revision>198</cp:revision>
  <cp:lastPrinted>2025-04-07T14:39:48Z</cp:lastPrinted>
  <dcterms:created xsi:type="dcterms:W3CDTF">2015-08-26T05:25:30Z</dcterms:created>
  <dcterms:modified xsi:type="dcterms:W3CDTF">2026-05-19T04:48:31Z</dcterms:modified>
</cp:coreProperties>
</file>